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52"/>
  </p:notesMasterIdLst>
  <p:sldIdLst>
    <p:sldId id="256" r:id="rId3"/>
    <p:sldId id="414" r:id="rId4"/>
    <p:sldId id="463" r:id="rId5"/>
    <p:sldId id="415" r:id="rId6"/>
    <p:sldId id="452" r:id="rId7"/>
    <p:sldId id="416" r:id="rId8"/>
    <p:sldId id="417" r:id="rId9"/>
    <p:sldId id="418" r:id="rId10"/>
    <p:sldId id="419" r:id="rId11"/>
    <p:sldId id="420" r:id="rId12"/>
    <p:sldId id="421" r:id="rId13"/>
    <p:sldId id="422" r:id="rId14"/>
    <p:sldId id="423" r:id="rId15"/>
    <p:sldId id="461" r:id="rId16"/>
    <p:sldId id="424" r:id="rId17"/>
    <p:sldId id="425" r:id="rId18"/>
    <p:sldId id="426" r:id="rId19"/>
    <p:sldId id="446" r:id="rId20"/>
    <p:sldId id="427" r:id="rId21"/>
    <p:sldId id="447" r:id="rId22"/>
    <p:sldId id="428" r:id="rId23"/>
    <p:sldId id="448" r:id="rId24"/>
    <p:sldId id="429" r:id="rId25"/>
    <p:sldId id="431" r:id="rId26"/>
    <p:sldId id="432" r:id="rId27"/>
    <p:sldId id="433" r:id="rId28"/>
    <p:sldId id="434" r:id="rId29"/>
    <p:sldId id="435" r:id="rId30"/>
    <p:sldId id="449" r:id="rId31"/>
    <p:sldId id="450" r:id="rId32"/>
    <p:sldId id="436" r:id="rId33"/>
    <p:sldId id="451" r:id="rId34"/>
    <p:sldId id="437" r:id="rId35"/>
    <p:sldId id="438" r:id="rId36"/>
    <p:sldId id="439" r:id="rId37"/>
    <p:sldId id="462" r:id="rId38"/>
    <p:sldId id="440" r:id="rId39"/>
    <p:sldId id="441" r:id="rId40"/>
    <p:sldId id="442" r:id="rId41"/>
    <p:sldId id="443" r:id="rId42"/>
    <p:sldId id="453" r:id="rId43"/>
    <p:sldId id="454" r:id="rId44"/>
    <p:sldId id="455" r:id="rId45"/>
    <p:sldId id="456" r:id="rId46"/>
    <p:sldId id="457" r:id="rId47"/>
    <p:sldId id="458" r:id="rId48"/>
    <p:sldId id="459" r:id="rId49"/>
    <p:sldId id="460" r:id="rId50"/>
    <p:sldId id="444" r:id="rId51"/>
  </p:sldIdLst>
  <p:sldSz cx="11430000" cy="6858000"/>
  <p:notesSz cx="6858000" cy="9144000"/>
  <p:embeddedFontLst>
    <p:embeddedFont>
      <p:font typeface="Calibri" panose="020F0502020204030204" pitchFamily="34" charset="0"/>
      <p:regular r:id="rId53"/>
      <p:bold r:id="rId54"/>
      <p:italic r:id="rId55"/>
      <p:boldItalic r:id="rId56"/>
    </p:embeddedFont>
    <p:embeddedFont>
      <p:font typeface="Lato Black" panose="020B0604020202020204" charset="0"/>
      <p:bold r:id="rId57"/>
      <p:boldItalic r:id="rId58"/>
    </p:embeddedFont>
    <p:embeddedFont>
      <p:font typeface="Lato Medium" panose="020B0604020202020204" charset="0"/>
      <p:regular r:id="rId59"/>
      <p: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C9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34" autoAdjust="0"/>
  </p:normalViewPr>
  <p:slideViewPr>
    <p:cSldViewPr>
      <p:cViewPr varScale="1">
        <p:scale>
          <a:sx n="114" d="100"/>
          <a:sy n="114" d="100"/>
        </p:scale>
        <p:origin x="684" y="84"/>
      </p:cViewPr>
      <p:guideLst>
        <p:guide orient="horz" pos="2160"/>
        <p:guide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80D18-F7F2-4074-A6F7-5F41EB8BBD0A}" type="datetimeFigureOut">
              <a:rPr lang="en-IN" smtClean="0"/>
              <a:t>07-12-2018</a:t>
            </a:fld>
            <a:endParaRPr lang="en-IN"/>
          </a:p>
        </p:txBody>
      </p:sp>
      <p:sp>
        <p:nvSpPr>
          <p:cNvPr id="4" name="Slide Image Placeholder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4C25D-0C48-45A1-9112-B678CC6B35CC}" type="slidenum">
              <a:rPr lang="en-IN" smtClean="0"/>
              <a:t>‹#›</a:t>
            </a:fld>
            <a:endParaRPr lang="en-IN"/>
          </a:p>
        </p:txBody>
      </p:sp>
    </p:spTree>
    <p:extLst>
      <p:ext uri="{BB962C8B-B14F-4D97-AF65-F5344CB8AC3E}">
        <p14:creationId xmlns:p14="http://schemas.microsoft.com/office/powerpoint/2010/main" val="257942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Caption : Expect More</a:t>
            </a:r>
          </a:p>
        </p:txBody>
      </p:sp>
      <p:sp>
        <p:nvSpPr>
          <p:cNvPr id="4" name="Slide Number Placeholder 3"/>
          <p:cNvSpPr>
            <a:spLocks noGrp="1"/>
          </p:cNvSpPr>
          <p:nvPr>
            <p:ph type="sldNum" sz="quarter" idx="10"/>
          </p:nvPr>
        </p:nvSpPr>
        <p:spPr/>
        <p:txBody>
          <a:bodyPr/>
          <a:lstStyle/>
          <a:p>
            <a:fld id="{9924C25D-0C48-45A1-9112-B678CC6B35CC}" type="slidenum">
              <a:rPr lang="en-IN" smtClean="0"/>
              <a:t>1</a:t>
            </a:fld>
            <a:endParaRPr lang="en-IN"/>
          </a:p>
        </p:txBody>
      </p:sp>
    </p:spTree>
    <p:extLst>
      <p:ext uri="{BB962C8B-B14F-4D97-AF65-F5344CB8AC3E}">
        <p14:creationId xmlns:p14="http://schemas.microsoft.com/office/powerpoint/2010/main" val="3558771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571500" y="1600204"/>
            <a:ext cx="10287000" cy="45259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71500" y="6356354"/>
            <a:ext cx="2667000" cy="365125"/>
          </a:xfrm>
          <a:prstGeom prst="rect">
            <a:avLst/>
          </a:prstGeom>
        </p:spPr>
        <p:txBody>
          <a:bodyPr/>
          <a:lstStyle/>
          <a:p>
            <a:fld id="{C7AA515B-D72D-40EF-9CB5-90DC5736046B}" type="datetimeFigureOut">
              <a:rPr lang="en-US" smtClean="0"/>
              <a:pPr/>
              <a:t>12/7/2018</a:t>
            </a:fld>
            <a:endParaRPr lang="en-US"/>
          </a:p>
        </p:txBody>
      </p:sp>
      <p:sp>
        <p:nvSpPr>
          <p:cNvPr id="5" name="Footer Placeholder 4"/>
          <p:cNvSpPr>
            <a:spLocks noGrp="1"/>
          </p:cNvSpPr>
          <p:nvPr>
            <p:ph type="ftr" sz="quarter" idx="11"/>
          </p:nvPr>
        </p:nvSpPr>
        <p:spPr>
          <a:xfrm>
            <a:off x="3905251" y="6356354"/>
            <a:ext cx="36195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3704" y="274642"/>
            <a:ext cx="3085702"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86594" y="274642"/>
            <a:ext cx="906661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71500" y="6356354"/>
            <a:ext cx="2667000" cy="365125"/>
          </a:xfrm>
          <a:prstGeom prst="rect">
            <a:avLst/>
          </a:prstGeom>
        </p:spPr>
        <p:txBody>
          <a:bodyPr/>
          <a:lstStyle/>
          <a:p>
            <a:fld id="{C7AA515B-D72D-40EF-9CB5-90DC5736046B}" type="datetimeFigureOut">
              <a:rPr lang="en-US" smtClean="0"/>
              <a:pPr/>
              <a:t>12/7/2018</a:t>
            </a:fld>
            <a:endParaRPr lang="en-US"/>
          </a:p>
        </p:txBody>
      </p:sp>
      <p:sp>
        <p:nvSpPr>
          <p:cNvPr id="5" name="Footer Placeholder 4"/>
          <p:cNvSpPr>
            <a:spLocks noGrp="1"/>
          </p:cNvSpPr>
          <p:nvPr>
            <p:ph type="ftr" sz="quarter" idx="11"/>
          </p:nvPr>
        </p:nvSpPr>
        <p:spPr>
          <a:xfrm>
            <a:off x="3905251" y="6356354"/>
            <a:ext cx="36195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130425"/>
            <a:ext cx="9715500" cy="1470025"/>
          </a:xfrm>
        </p:spPr>
        <p:txBody>
          <a:bodyPr/>
          <a:lstStyle/>
          <a:p>
            <a:r>
              <a:rPr lang="en-US"/>
              <a:t>Click to edit Master title style</a:t>
            </a:r>
          </a:p>
        </p:txBody>
      </p:sp>
      <p:sp>
        <p:nvSpPr>
          <p:cNvPr id="3" name="Subtitle 2"/>
          <p:cNvSpPr>
            <a:spLocks noGrp="1"/>
          </p:cNvSpPr>
          <p:nvPr>
            <p:ph type="subTitle" idx="1"/>
          </p:nvPr>
        </p:nvSpPr>
        <p:spPr>
          <a:xfrm>
            <a:off x="1714500" y="3886200"/>
            <a:ext cx="80010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FCAB3C4-4A0C-4FEA-9A3D-F0B2E40E2331}" type="datetimeFigureOut">
              <a:rPr lang="en-US" smtClean="0"/>
              <a:pPr/>
              <a:t>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AB3C4-4A0C-4FEA-9A3D-F0B2E40E2331}" type="datetimeFigureOut">
              <a:rPr lang="en-US" smtClean="0"/>
              <a:pPr/>
              <a:t>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3288" y="4406900"/>
            <a:ext cx="97155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03288" y="2906713"/>
            <a:ext cx="97155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AB3C4-4A0C-4FEA-9A3D-F0B2E40E2331}" type="datetimeFigureOut">
              <a:rPr lang="en-US" smtClean="0"/>
              <a:pPr/>
              <a:t>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600200"/>
            <a:ext cx="5067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91200" y="1600200"/>
            <a:ext cx="5067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AB3C4-4A0C-4FEA-9A3D-F0B2E40E2331}" type="datetimeFigureOut">
              <a:rPr lang="en-US" smtClean="0"/>
              <a:pPr/>
              <a:t>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1500" y="1535113"/>
            <a:ext cx="50498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71500" y="2174875"/>
            <a:ext cx="50498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07075" y="1535113"/>
            <a:ext cx="50514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7075" y="2174875"/>
            <a:ext cx="50514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CAB3C4-4A0C-4FEA-9A3D-F0B2E40E2331}" type="datetimeFigureOut">
              <a:rPr lang="en-US" smtClean="0"/>
              <a:pPr/>
              <a:t>12/7/2018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AB3C4-4A0C-4FEA-9A3D-F0B2E40E2331}" type="datetimeFigureOut">
              <a:rPr lang="en-US" smtClean="0"/>
              <a:pPr/>
              <a:t>12/7/2018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AB3C4-4A0C-4FEA-9A3D-F0B2E40E2331}" type="datetimeFigureOut">
              <a:rPr lang="en-US" smtClean="0"/>
              <a:pPr/>
              <a:t>12/7/2018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788"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468813" y="273050"/>
            <a:ext cx="638968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0" y="1435100"/>
            <a:ext cx="37607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AB3C4-4A0C-4FEA-9A3D-F0B2E40E2331}" type="datetimeFigureOut">
              <a:rPr lang="en-US" smtClean="0"/>
              <a:pPr/>
              <a:t>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963" y="4800600"/>
            <a:ext cx="68580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239963"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39963"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AB3C4-4A0C-4FEA-9A3D-F0B2E40E2331}" type="datetimeFigureOut">
              <a:rPr lang="en-US" smtClean="0"/>
              <a:pPr/>
              <a:t>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AB3C4-4A0C-4FEA-9A3D-F0B2E40E2331}" type="datetimeFigureOut">
              <a:rPr lang="en-US" smtClean="0"/>
              <a:pPr/>
              <a:t>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74638"/>
            <a:ext cx="25717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274638"/>
            <a:ext cx="7562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AB3C4-4A0C-4FEA-9A3D-F0B2E40E2331}" type="datetimeFigureOut">
              <a:rPr lang="en-US" smtClean="0"/>
              <a:pPr/>
              <a:t>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0B232-DD7F-42AA-A6BE-FC69144049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71500" y="6356354"/>
            <a:ext cx="2667000" cy="365125"/>
          </a:xfrm>
          <a:prstGeom prst="rect">
            <a:avLst/>
          </a:prstGeom>
        </p:spPr>
        <p:txBody>
          <a:bodyPr/>
          <a:lstStyle/>
          <a:p>
            <a:fld id="{C7AA515B-D72D-40EF-9CB5-90DC5736046B}" type="datetimeFigureOut">
              <a:rPr lang="en-US" smtClean="0"/>
              <a:pPr/>
              <a:t>12/7/2018</a:t>
            </a:fld>
            <a:endParaRPr lang="en-US"/>
          </a:p>
        </p:txBody>
      </p:sp>
      <p:sp>
        <p:nvSpPr>
          <p:cNvPr id="3" name="Footer Placeholder 2"/>
          <p:cNvSpPr>
            <a:spLocks noGrp="1"/>
          </p:cNvSpPr>
          <p:nvPr>
            <p:ph type="ftr" sz="quarter" idx="11"/>
          </p:nvPr>
        </p:nvSpPr>
        <p:spPr>
          <a:xfrm>
            <a:off x="3905251" y="6356354"/>
            <a:ext cx="36195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39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468812" y="273054"/>
            <a:ext cx="638968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0" y="1435103"/>
            <a:ext cx="376039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71500" y="6356354"/>
            <a:ext cx="2667000" cy="365125"/>
          </a:xfrm>
          <a:prstGeom prst="rect">
            <a:avLst/>
          </a:prstGeom>
        </p:spPr>
        <p:txBody>
          <a:bodyPr/>
          <a:lstStyle/>
          <a:p>
            <a:fld id="{C7AA515B-D72D-40EF-9CB5-90DC5736046B}" type="datetimeFigureOut">
              <a:rPr lang="en-US" smtClean="0"/>
              <a:pPr/>
              <a:t>12/7/2018</a:t>
            </a:fld>
            <a:endParaRPr lang="en-US"/>
          </a:p>
        </p:txBody>
      </p:sp>
      <p:sp>
        <p:nvSpPr>
          <p:cNvPr id="6" name="Footer Placeholder 5"/>
          <p:cNvSpPr>
            <a:spLocks noGrp="1"/>
          </p:cNvSpPr>
          <p:nvPr>
            <p:ph type="ftr" sz="quarter" idx="11"/>
          </p:nvPr>
        </p:nvSpPr>
        <p:spPr>
          <a:xfrm>
            <a:off x="3905251" y="6356354"/>
            <a:ext cx="36195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1" y="4800600"/>
            <a:ext cx="68580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240361" y="612775"/>
            <a:ext cx="68580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240361" y="5367338"/>
            <a:ext cx="68580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71500" y="6356354"/>
            <a:ext cx="2667000" cy="365125"/>
          </a:xfrm>
          <a:prstGeom prst="rect">
            <a:avLst/>
          </a:prstGeom>
        </p:spPr>
        <p:txBody>
          <a:bodyPr/>
          <a:lstStyle/>
          <a:p>
            <a:fld id="{C7AA515B-D72D-40EF-9CB5-90DC5736046B}" type="datetimeFigureOut">
              <a:rPr lang="en-US" smtClean="0"/>
              <a:pPr/>
              <a:t>12/7/2018</a:t>
            </a:fld>
            <a:endParaRPr lang="en-US"/>
          </a:p>
        </p:txBody>
      </p:sp>
      <p:sp>
        <p:nvSpPr>
          <p:cNvPr id="6" name="Footer Placeholder 5"/>
          <p:cNvSpPr>
            <a:spLocks noGrp="1"/>
          </p:cNvSpPr>
          <p:nvPr>
            <p:ph type="ftr" sz="quarter" idx="11"/>
          </p:nvPr>
        </p:nvSpPr>
        <p:spPr>
          <a:xfrm>
            <a:off x="3905251" y="6356354"/>
            <a:ext cx="36195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191500" y="6356354"/>
            <a:ext cx="2667000" cy="365125"/>
          </a:xfrm>
          <a:prstGeom prst="rect">
            <a:avLst/>
          </a:prstGeom>
        </p:spPr>
        <p:txBody>
          <a:bodyPr/>
          <a:lstStyle/>
          <a:p>
            <a:fld id="{BA02A10D-2263-4C90-A7AB-1C107B9DE31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Master Page.jpg"/>
          <p:cNvPicPr>
            <a:picLocks noChangeAspect="1"/>
          </p:cNvPicPr>
          <p:nvPr userDrawn="1"/>
        </p:nvPicPr>
        <p:blipFill rotWithShape="1">
          <a:blip r:embed="rId13" cstate="screen"/>
          <a:srcRect r="32551"/>
          <a:stretch/>
        </p:blipFill>
        <p:spPr>
          <a:xfrm>
            <a:off x="-13252" y="29817"/>
            <a:ext cx="7709452" cy="1143000"/>
          </a:xfrm>
          <a:prstGeom prst="rect">
            <a:avLst/>
          </a:prstGeom>
        </p:spPr>
      </p:pic>
      <p:pic>
        <p:nvPicPr>
          <p:cNvPr id="8" name="Picture 7" descr="Master Page.jpg"/>
          <p:cNvPicPr>
            <a:picLocks noChangeAspect="1"/>
          </p:cNvPicPr>
          <p:nvPr userDrawn="1"/>
        </p:nvPicPr>
        <p:blipFill>
          <a:blip r:embed="rId14" cstate="screen"/>
          <a:srcRect/>
          <a:stretch>
            <a:fillRect/>
          </a:stretch>
        </p:blipFill>
        <p:spPr>
          <a:xfrm>
            <a:off x="0" y="6477000"/>
            <a:ext cx="11430000" cy="381000"/>
          </a:xfrm>
          <a:prstGeom prst="rect">
            <a:avLst/>
          </a:prstGeom>
        </p:spPr>
      </p:pic>
      <p:sp>
        <p:nvSpPr>
          <p:cNvPr id="2" name="TextBox 1"/>
          <p:cNvSpPr txBox="1"/>
          <p:nvPr userDrawn="1"/>
        </p:nvSpPr>
        <p:spPr>
          <a:xfrm>
            <a:off x="0" y="6457890"/>
            <a:ext cx="3048000" cy="400110"/>
          </a:xfrm>
          <a:prstGeom prst="rect">
            <a:avLst/>
          </a:prstGeom>
          <a:solidFill>
            <a:schemeClr val="bg1"/>
          </a:solidFill>
        </p:spPr>
        <p:txBody>
          <a:bodyPr wrap="square" rtlCol="0">
            <a:spAutoFit/>
          </a:bodyPr>
          <a:lstStyle/>
          <a:p>
            <a:pPr algn="ctr"/>
            <a:r>
              <a:rPr lang="en-IN" sz="2000" b="1" dirty="0"/>
              <a:t>www.bennett.edu.in</a:t>
            </a:r>
          </a:p>
        </p:txBody>
      </p:sp>
      <p:pic>
        <p:nvPicPr>
          <p:cNvPr id="3" name="Picture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96200" y="192462"/>
            <a:ext cx="2991678" cy="9994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274638"/>
            <a:ext cx="102870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1500" y="1600200"/>
            <a:ext cx="102870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1500" y="6356350"/>
            <a:ext cx="2667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AB3C4-4A0C-4FEA-9A3D-F0B2E40E2331}" type="datetimeFigureOut">
              <a:rPr lang="en-US" smtClean="0"/>
              <a:pPr/>
              <a:t>12/7/2018</a:t>
            </a:fld>
            <a:endParaRPr lang="en-US"/>
          </a:p>
        </p:txBody>
      </p:sp>
      <p:sp>
        <p:nvSpPr>
          <p:cNvPr id="5" name="Footer Placeholder 4"/>
          <p:cNvSpPr>
            <a:spLocks noGrp="1"/>
          </p:cNvSpPr>
          <p:nvPr>
            <p:ph type="ftr" sz="quarter" idx="3"/>
          </p:nvPr>
        </p:nvSpPr>
        <p:spPr>
          <a:xfrm>
            <a:off x="3905250" y="6356350"/>
            <a:ext cx="36195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6356350"/>
            <a:ext cx="2667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0B232-DD7F-42AA-A6BE-FC69144049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001.jpg"/>
          <p:cNvPicPr>
            <a:picLocks noChangeAspect="1"/>
          </p:cNvPicPr>
          <p:nvPr/>
        </p:nvPicPr>
        <p:blipFill>
          <a:blip r:embed="rId3" cstate="screen"/>
          <a:stretch>
            <a:fillRect/>
          </a:stretch>
        </p:blipFill>
        <p:spPr>
          <a:xfrm>
            <a:off x="0" y="0"/>
            <a:ext cx="11430023" cy="6858014"/>
          </a:xfrm>
          <a:prstGeom prst="rect">
            <a:avLst/>
          </a:prstGeom>
        </p:spPr>
      </p:pic>
      <p:sp>
        <p:nvSpPr>
          <p:cNvPr id="2" name="TextBox 1"/>
          <p:cNvSpPr txBox="1"/>
          <p:nvPr/>
        </p:nvSpPr>
        <p:spPr>
          <a:xfrm>
            <a:off x="8229600" y="6477000"/>
            <a:ext cx="2971800" cy="381000"/>
          </a:xfrm>
          <a:prstGeom prst="rect">
            <a:avLst/>
          </a:prstGeom>
          <a:solidFill>
            <a:schemeClr val="bg1"/>
          </a:solidFill>
        </p:spPr>
        <p:txBody>
          <a:bodyPr wrap="square" rtlCol="0">
            <a:spAutoFit/>
          </a:bodyPr>
          <a:lstStyle/>
          <a:p>
            <a:r>
              <a:rPr lang="en-IN" dirty="0"/>
              <a:t>www.bennett.edu.in</a:t>
            </a:r>
          </a:p>
        </p:txBody>
      </p:sp>
      <p:sp>
        <p:nvSpPr>
          <p:cNvPr id="3" name="TextBox 2"/>
          <p:cNvSpPr txBox="1"/>
          <p:nvPr/>
        </p:nvSpPr>
        <p:spPr>
          <a:xfrm>
            <a:off x="381000" y="28731"/>
            <a:ext cx="3352800" cy="1828800"/>
          </a:xfrm>
          <a:prstGeom prst="rect">
            <a:avLst/>
          </a:prstGeom>
          <a:solidFill>
            <a:schemeClr val="bg1"/>
          </a:solidFill>
        </p:spPr>
        <p:txBody>
          <a:bodyPr wrap="square" rtlCol="0">
            <a:spAutoFit/>
          </a:bodyPr>
          <a:lstStyle/>
          <a:p>
            <a:endParaRPr lang="en-IN" dirty="0"/>
          </a:p>
        </p:txBody>
      </p:sp>
      <p:sp>
        <p:nvSpPr>
          <p:cNvPr id="8" name="TextBox 7"/>
          <p:cNvSpPr txBox="1"/>
          <p:nvPr/>
        </p:nvSpPr>
        <p:spPr>
          <a:xfrm>
            <a:off x="306946" y="3754702"/>
            <a:ext cx="4419600" cy="1631216"/>
          </a:xfrm>
          <a:prstGeom prst="rect">
            <a:avLst/>
          </a:prstGeom>
          <a:noFill/>
        </p:spPr>
        <p:txBody>
          <a:bodyPr wrap="square" rtlCol="0">
            <a:spAutoFit/>
          </a:bodyPr>
          <a:lstStyle/>
          <a:p>
            <a:pPr indent="-457200">
              <a:lnSpc>
                <a:spcPts val="4000"/>
              </a:lnSpc>
            </a:pPr>
            <a:r>
              <a:rPr lang="en-US" sz="4400" b="1" dirty="0">
                <a:solidFill>
                  <a:schemeClr val="bg1"/>
                </a:solidFill>
                <a:latin typeface="Lato Black" pitchFamily="34" charset="0"/>
                <a:cs typeface="Lato Medium" pitchFamily="34" charset="0"/>
              </a:rPr>
              <a:t>BENNETT UNIVERSITY</a:t>
            </a:r>
          </a:p>
          <a:p>
            <a:pPr indent="-457200" algn="ctr">
              <a:lnSpc>
                <a:spcPts val="4000"/>
              </a:lnSpc>
            </a:pPr>
            <a:endParaRPr lang="en-US" sz="4400" b="1" dirty="0">
              <a:solidFill>
                <a:schemeClr val="bg1"/>
              </a:solidFill>
              <a:latin typeface="Lato Black" pitchFamily="34" charset="0"/>
              <a:cs typeface="Lato Medium"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1" y="454976"/>
            <a:ext cx="2971799" cy="992824"/>
          </a:xfrm>
          <a:prstGeom prst="rect">
            <a:avLst/>
          </a:prstGeom>
        </p:spPr>
      </p:pic>
      <p:sp>
        <p:nvSpPr>
          <p:cNvPr id="6" name="TextBox 5">
            <a:extLst>
              <a:ext uri="{FF2B5EF4-FFF2-40B4-BE49-F238E27FC236}">
                <a16:creationId xmlns:a16="http://schemas.microsoft.com/office/drawing/2014/main" id="{7CD5BD89-BFDC-41D9-88E1-1516E8FBB284}"/>
              </a:ext>
            </a:extLst>
          </p:cNvPr>
          <p:cNvSpPr txBox="1"/>
          <p:nvPr/>
        </p:nvSpPr>
        <p:spPr>
          <a:xfrm>
            <a:off x="8161431" y="3847035"/>
            <a:ext cx="3575538" cy="769441"/>
          </a:xfrm>
          <a:prstGeom prst="rect">
            <a:avLst/>
          </a:prstGeom>
          <a:noFill/>
        </p:spPr>
        <p:txBody>
          <a:bodyPr wrap="square" rtlCol="0">
            <a:spAutoFit/>
          </a:bodyPr>
          <a:lstStyle/>
          <a:p>
            <a:pPr algn="ctr"/>
            <a:endParaRPr lang="en-IN" sz="4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R transform is invariant to translation and scaling changes only amplitude.</a:t>
            </a:r>
          </a:p>
          <a:p>
            <a:r>
              <a:rPr lang="en-IN" dirty="0"/>
              <a:t>Rotation of human silhouette by θ also rotates transform by θ.</a:t>
            </a:r>
          </a:p>
          <a:p>
            <a:r>
              <a:rPr lang="en-IN" dirty="0"/>
              <a:t>For each frame authors get a 180-dimension vector, for each θ from 0 to 180. </a:t>
            </a:r>
          </a:p>
          <a:p>
            <a:r>
              <a:rPr lang="en-IN" dirty="0"/>
              <a:t>Each vector is divided into 3 parts to get matrix of 60*3. </a:t>
            </a:r>
          </a:p>
        </p:txBody>
      </p:sp>
    </p:spTree>
    <p:extLst>
      <p:ext uri="{BB962C8B-B14F-4D97-AF65-F5344CB8AC3E}">
        <p14:creationId xmlns:p14="http://schemas.microsoft.com/office/powerpoint/2010/main" val="205725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Then PCA is used to get a matrix of size 2*3 and finally by appending rows of this matrix a vector of 6*1 shape is formed. </a:t>
            </a:r>
          </a:p>
          <a:p>
            <a:r>
              <a:rPr lang="en-IN" dirty="0"/>
              <a:t>This vector is used to train Hidden Markov Model. </a:t>
            </a:r>
          </a:p>
          <a:p>
            <a:r>
              <a:rPr lang="en-IN" dirty="0"/>
              <a:t>On testing with actions not in training dataset an accuracy of ~ 95% is achieved. </a:t>
            </a:r>
          </a:p>
        </p:txBody>
      </p:sp>
    </p:spTree>
    <p:extLst>
      <p:ext uri="{BB962C8B-B14F-4D97-AF65-F5344CB8AC3E}">
        <p14:creationId xmlns:p14="http://schemas.microsoft.com/office/powerpoint/2010/main" val="215450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[2] Human Activity Recognition with Metric Learning, Du Tran and Alexander Sorokin, ECCV 2008, Part I, LNCS 5302, pp. 548–561, 2008. Springer-Verlag Berlin Heidelberg 2008.</a:t>
            </a:r>
          </a:p>
          <a:p>
            <a:r>
              <a:rPr lang="en-IN" dirty="0"/>
              <a:t>Author uses background subtraction to get silhouette region of human which is scaled to 120 pixel of larger side keeping aspect ratio </a:t>
            </a:r>
          </a:p>
          <a:p>
            <a:pPr algn="just"/>
            <a:r>
              <a:rPr lang="en-IN" dirty="0"/>
              <a:t>This is placed on centre of 120 by 120 square and padded with 0’s in region where it is not overlapping square</a:t>
            </a:r>
          </a:p>
        </p:txBody>
      </p:sp>
      <p:graphicFrame>
        <p:nvGraphicFramePr>
          <p:cNvPr id="4" name="Object 3">
            <a:extLst>
              <a:ext uri="{FF2B5EF4-FFF2-40B4-BE49-F238E27FC236}">
                <a16:creationId xmlns:a16="http://schemas.microsoft.com/office/drawing/2014/main" id="{76DA4AC2-1465-4DFB-89AC-D573DBE98D44}"/>
              </a:ext>
            </a:extLst>
          </p:cNvPr>
          <p:cNvGraphicFramePr>
            <a:graphicFrameLocks noChangeAspect="1"/>
          </p:cNvGraphicFramePr>
          <p:nvPr>
            <p:extLst>
              <p:ext uri="{D42A27DB-BD31-4B8C-83A1-F6EECF244321}">
                <p14:modId xmlns:p14="http://schemas.microsoft.com/office/powerpoint/2010/main" val="1853883884"/>
              </p:ext>
            </p:extLst>
          </p:nvPr>
        </p:nvGraphicFramePr>
        <p:xfrm>
          <a:off x="3914800" y="4725144"/>
          <a:ext cx="2614613" cy="482600"/>
        </p:xfrm>
        <a:graphic>
          <a:graphicData uri="http://schemas.openxmlformats.org/presentationml/2006/ole">
            <mc:AlternateContent xmlns:mc="http://schemas.openxmlformats.org/markup-compatibility/2006">
              <mc:Choice xmlns:v="urn:schemas-microsoft-com:vml" Requires="v">
                <p:oleObj spid="_x0000_s4112" name="Packager Shell Object" showAsIcon="1" r:id="rId3" imgW="2615040" imgH="482400" progId="Package">
                  <p:embed/>
                </p:oleObj>
              </mc:Choice>
              <mc:Fallback>
                <p:oleObj name="Packager Shell Object" showAsIcon="1" r:id="rId3" imgW="2615040" imgH="482400" progId="Package">
                  <p:embed/>
                  <p:pic>
                    <p:nvPicPr>
                      <p:cNvPr id="0" name=""/>
                      <p:cNvPicPr/>
                      <p:nvPr/>
                    </p:nvPicPr>
                    <p:blipFill>
                      <a:blip r:embed="rId4"/>
                      <a:stretch>
                        <a:fillRect/>
                      </a:stretch>
                    </p:blipFill>
                    <p:spPr>
                      <a:xfrm>
                        <a:off x="3914800" y="4725144"/>
                        <a:ext cx="2614613" cy="482600"/>
                      </a:xfrm>
                      <a:prstGeom prst="rect">
                        <a:avLst/>
                      </a:prstGeom>
                    </p:spPr>
                  </p:pic>
                </p:oleObj>
              </mc:Fallback>
            </mc:AlternateContent>
          </a:graphicData>
        </a:graphic>
      </p:graphicFrame>
    </p:spTree>
    <p:extLst>
      <p:ext uri="{BB962C8B-B14F-4D97-AF65-F5344CB8AC3E}">
        <p14:creationId xmlns:p14="http://schemas.microsoft.com/office/powerpoint/2010/main" val="208225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This square is divided into 2 by 2 sub squares. </a:t>
            </a:r>
          </a:p>
          <a:p>
            <a:r>
              <a:rPr lang="en-IN" dirty="0"/>
              <a:t>Each square is divided into 18 radial regions from </a:t>
            </a:r>
            <a:r>
              <a:rPr lang="en-IN" dirty="0" err="1"/>
              <a:t>center</a:t>
            </a:r>
            <a:r>
              <a:rPr lang="en-IN" dirty="0"/>
              <a:t> of squares and 3 separate vectors are prepared of length 18*2*2 = 72</a:t>
            </a:r>
          </a:p>
          <a:p>
            <a:r>
              <a:rPr lang="en-IN" dirty="0"/>
              <a:t>Three vectors are prepared using motion values using Lucas </a:t>
            </a:r>
            <a:r>
              <a:rPr lang="en-IN" dirty="0" err="1"/>
              <a:t>Kanade</a:t>
            </a:r>
            <a:r>
              <a:rPr lang="en-IN" dirty="0"/>
              <a:t> and by taking </a:t>
            </a:r>
            <a:r>
              <a:rPr lang="en-IN" dirty="0" err="1"/>
              <a:t>Fx</a:t>
            </a:r>
            <a:r>
              <a:rPr lang="en-IN" dirty="0"/>
              <a:t> and </a:t>
            </a:r>
            <a:r>
              <a:rPr lang="en-IN" dirty="0" err="1"/>
              <a:t>Fy</a:t>
            </a:r>
            <a:r>
              <a:rPr lang="en-IN" dirty="0"/>
              <a:t> values and also the silhouette binarized values by integrating over each radial region of 20 degrees. </a:t>
            </a:r>
          </a:p>
        </p:txBody>
      </p:sp>
    </p:spTree>
    <p:extLst>
      <p:ext uri="{BB962C8B-B14F-4D97-AF65-F5344CB8AC3E}">
        <p14:creationId xmlns:p14="http://schemas.microsoft.com/office/powerpoint/2010/main" val="159807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20083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lgn="ctr">
              <a:buNone/>
            </a:pPr>
            <a:r>
              <a:rPr lang="en-IN" sz="2400" dirty="0"/>
              <a:t>Figure 1</a:t>
            </a:r>
          </a:p>
        </p:txBody>
      </p:sp>
      <p:pic>
        <p:nvPicPr>
          <p:cNvPr id="6" name="Picture 5">
            <a:extLst>
              <a:ext uri="{FF2B5EF4-FFF2-40B4-BE49-F238E27FC236}">
                <a16:creationId xmlns:a16="http://schemas.microsoft.com/office/drawing/2014/main" id="{9B87E475-42EB-47F0-ACB9-14047B7C4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84" y="1268760"/>
            <a:ext cx="10755560" cy="4889935"/>
          </a:xfrm>
          <a:prstGeom prst="rect">
            <a:avLst/>
          </a:prstGeom>
        </p:spPr>
      </p:pic>
    </p:spTree>
    <p:extLst>
      <p:ext uri="{BB962C8B-B14F-4D97-AF65-F5344CB8AC3E}">
        <p14:creationId xmlns:p14="http://schemas.microsoft.com/office/powerpoint/2010/main" val="197465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These 72 length vectors are appended to get 216 length vector. </a:t>
            </a:r>
          </a:p>
          <a:p>
            <a:r>
              <a:rPr lang="en-IN" dirty="0"/>
              <a:t>Authors uses 15 fps rate of sampling and use 5 frames each for past, present and future frames. </a:t>
            </a:r>
          </a:p>
          <a:p>
            <a:r>
              <a:rPr lang="en-IN" dirty="0"/>
              <a:t>The 216 length vector made in previous step is stacked together to make 5*216 = 1080 length vector. </a:t>
            </a:r>
          </a:p>
          <a:p>
            <a:r>
              <a:rPr lang="en-IN" dirty="0"/>
              <a:t>PCA is further used to reduce to vector size to 10 for past, 50 for present and 10 for future frames. </a:t>
            </a:r>
          </a:p>
        </p:txBody>
      </p:sp>
    </p:spTree>
    <p:extLst>
      <p:ext uri="{BB962C8B-B14F-4D97-AF65-F5344CB8AC3E}">
        <p14:creationId xmlns:p14="http://schemas.microsoft.com/office/powerpoint/2010/main" val="164959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This 70 length descriptor is appended to 216 length vector in previous step and 286 length vector is produced. </a:t>
            </a:r>
          </a:p>
          <a:p>
            <a:r>
              <a:rPr lang="en-IN" dirty="0"/>
              <a:t>Author uses this vector in algorithms such as Naïve Bayes, 1 nearest neighbour with rejection and metric learning. </a:t>
            </a:r>
          </a:p>
          <a:p>
            <a:r>
              <a:rPr lang="en-IN" dirty="0"/>
              <a:t>On testing with standard datasets: </a:t>
            </a:r>
            <a:r>
              <a:rPr lang="en-IN" dirty="0" err="1"/>
              <a:t>Weizman</a:t>
            </a:r>
            <a:r>
              <a:rPr lang="en-IN" dirty="0"/>
              <a:t>, IXMAS, UMD and authors own dataset accuracy found was in high 90s percent. </a:t>
            </a:r>
          </a:p>
          <a:p>
            <a:pPr marL="0" indent="0">
              <a:buNone/>
            </a:pPr>
            <a:endParaRPr lang="en-IN" dirty="0"/>
          </a:p>
        </p:txBody>
      </p:sp>
    </p:spTree>
    <p:extLst>
      <p:ext uri="{BB962C8B-B14F-4D97-AF65-F5344CB8AC3E}">
        <p14:creationId xmlns:p14="http://schemas.microsoft.com/office/powerpoint/2010/main" val="298293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[3] Video Representation Learning Using Discriminative Pooling, </a:t>
            </a:r>
            <a:r>
              <a:rPr lang="en-IN" dirty="0" err="1">
                <a:solidFill>
                  <a:srgbClr val="C00000"/>
                </a:solidFill>
              </a:rPr>
              <a:t>Jue</a:t>
            </a:r>
            <a:r>
              <a:rPr lang="en-IN" dirty="0">
                <a:solidFill>
                  <a:srgbClr val="C00000"/>
                </a:solidFill>
              </a:rPr>
              <a:t> Wang, Anoop </a:t>
            </a:r>
            <a:r>
              <a:rPr lang="en-IN" dirty="0" err="1">
                <a:solidFill>
                  <a:srgbClr val="C00000"/>
                </a:solidFill>
              </a:rPr>
              <a:t>Cherian,Fatih</a:t>
            </a:r>
            <a:r>
              <a:rPr lang="en-IN" dirty="0">
                <a:solidFill>
                  <a:srgbClr val="C00000"/>
                </a:solidFill>
              </a:rPr>
              <a:t> </a:t>
            </a:r>
            <a:r>
              <a:rPr lang="en-IN" dirty="0" err="1">
                <a:solidFill>
                  <a:srgbClr val="C00000"/>
                </a:solidFill>
              </a:rPr>
              <a:t>Porikli</a:t>
            </a:r>
            <a:r>
              <a:rPr lang="en-IN" dirty="0">
                <a:solidFill>
                  <a:srgbClr val="C00000"/>
                </a:solidFill>
              </a:rPr>
              <a:t> and Stephen Gould, Accepted in CVPR2018, arXiv:1803.10628v2 [cs.CV] 29 Mar 2018    </a:t>
            </a:r>
          </a:p>
          <a:p>
            <a:r>
              <a:rPr lang="en-IN" dirty="0"/>
              <a:t>Author proposes SVMP – Support Vector Machine Pooled algorithm for classifying human action from videos.</a:t>
            </a:r>
          </a:p>
          <a:p>
            <a:r>
              <a:rPr lang="en-IN" dirty="0"/>
              <a:t>Initially videos are broken into frames and they are converted to feature vectors.  </a:t>
            </a:r>
          </a:p>
          <a:p>
            <a:pPr marL="0" indent="0">
              <a:buNone/>
            </a:pPr>
            <a:endParaRPr lang="en-IN" dirty="0"/>
          </a:p>
        </p:txBody>
      </p:sp>
      <p:graphicFrame>
        <p:nvGraphicFramePr>
          <p:cNvPr id="4" name="Object 3">
            <a:extLst>
              <a:ext uri="{FF2B5EF4-FFF2-40B4-BE49-F238E27FC236}">
                <a16:creationId xmlns:a16="http://schemas.microsoft.com/office/drawing/2014/main" id="{6E74E2F7-EC22-4DA6-9171-215B0CF59E3E}"/>
              </a:ext>
            </a:extLst>
          </p:cNvPr>
          <p:cNvGraphicFramePr>
            <a:graphicFrameLocks noChangeAspect="1"/>
          </p:cNvGraphicFramePr>
          <p:nvPr>
            <p:extLst>
              <p:ext uri="{D42A27DB-BD31-4B8C-83A1-F6EECF244321}">
                <p14:modId xmlns:p14="http://schemas.microsoft.com/office/powerpoint/2010/main" val="2777972972"/>
              </p:ext>
            </p:extLst>
          </p:nvPr>
        </p:nvGraphicFramePr>
        <p:xfrm>
          <a:off x="3671093" y="3694445"/>
          <a:ext cx="4087813" cy="482600"/>
        </p:xfrm>
        <a:graphic>
          <a:graphicData uri="http://schemas.openxmlformats.org/presentationml/2006/ole">
            <mc:AlternateContent xmlns:mc="http://schemas.openxmlformats.org/markup-compatibility/2006">
              <mc:Choice xmlns:v="urn:schemas-microsoft-com:vml" Requires="v">
                <p:oleObj spid="_x0000_s5135" name="Packager Shell Object" showAsIcon="1" r:id="rId3" imgW="4087800" imgH="482400" progId="Package">
                  <p:embed/>
                </p:oleObj>
              </mc:Choice>
              <mc:Fallback>
                <p:oleObj name="Packager Shell Object" showAsIcon="1" r:id="rId3" imgW="4087800" imgH="482400" progId="Package">
                  <p:embed/>
                  <p:pic>
                    <p:nvPicPr>
                      <p:cNvPr id="0" name=""/>
                      <p:cNvPicPr/>
                      <p:nvPr/>
                    </p:nvPicPr>
                    <p:blipFill>
                      <a:blip r:embed="rId4"/>
                      <a:stretch>
                        <a:fillRect/>
                      </a:stretch>
                    </p:blipFill>
                    <p:spPr>
                      <a:xfrm>
                        <a:off x="3671093" y="3694445"/>
                        <a:ext cx="4087813" cy="482600"/>
                      </a:xfrm>
                      <a:prstGeom prst="rect">
                        <a:avLst/>
                      </a:prstGeom>
                    </p:spPr>
                  </p:pic>
                </p:oleObj>
              </mc:Fallback>
            </mc:AlternateContent>
          </a:graphicData>
        </a:graphic>
      </p:graphicFrame>
    </p:spTree>
    <p:extLst>
      <p:ext uri="{BB962C8B-B14F-4D97-AF65-F5344CB8AC3E}">
        <p14:creationId xmlns:p14="http://schemas.microsoft.com/office/powerpoint/2010/main" val="357196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Discriminative </a:t>
            </a:r>
          </a:p>
          <a:p>
            <a:pPr marL="0" indent="0">
              <a:buNone/>
            </a:pPr>
            <a:r>
              <a:rPr lang="en-IN" dirty="0"/>
              <a:t>Pooling:</a:t>
            </a:r>
          </a:p>
          <a:p>
            <a:pPr marL="571500" indent="-571500">
              <a:buAutoNum type="romanLcParenR"/>
            </a:pPr>
            <a:r>
              <a:rPr lang="en-IN" dirty="0"/>
              <a:t>Sample frame</a:t>
            </a:r>
          </a:p>
          <a:p>
            <a:pPr marL="571500" indent="-571500">
              <a:buAutoNum type="romanLcParenR"/>
            </a:pPr>
            <a:r>
              <a:rPr lang="en-IN" dirty="0"/>
              <a:t>Average pooling</a:t>
            </a:r>
          </a:p>
          <a:p>
            <a:pPr marL="571500" indent="-571500">
              <a:buAutoNum type="romanLcParenR"/>
            </a:pPr>
            <a:r>
              <a:rPr lang="en-IN" dirty="0"/>
              <a:t>Rank pooling</a:t>
            </a:r>
          </a:p>
          <a:p>
            <a:pPr marL="571500" indent="-571500">
              <a:buAutoNum type="romanLcParenR"/>
            </a:pPr>
            <a:r>
              <a:rPr lang="en-IN" dirty="0"/>
              <a:t>SVM pooling</a:t>
            </a:r>
          </a:p>
        </p:txBody>
      </p:sp>
      <p:pic>
        <p:nvPicPr>
          <p:cNvPr id="5" name="Picture 4">
            <a:extLst>
              <a:ext uri="{FF2B5EF4-FFF2-40B4-BE49-F238E27FC236}">
                <a16:creationId xmlns:a16="http://schemas.microsoft.com/office/drawing/2014/main" id="{8A887345-F963-49A8-8BDF-1D65BAD57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817" y="2042120"/>
            <a:ext cx="5514975" cy="4267200"/>
          </a:xfrm>
          <a:prstGeom prst="rect">
            <a:avLst/>
          </a:prstGeom>
        </p:spPr>
      </p:pic>
    </p:spTree>
    <p:extLst>
      <p:ext uri="{BB962C8B-B14F-4D97-AF65-F5344CB8AC3E}">
        <p14:creationId xmlns:p14="http://schemas.microsoft.com/office/powerpoint/2010/main" val="4149766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For each training video positive bag of feature set is made while are from CNN intermediate layer or hand crafted. </a:t>
            </a:r>
          </a:p>
          <a:p>
            <a:r>
              <a:rPr lang="en-IN" dirty="0"/>
              <a:t>Negative bag of feature set is created using </a:t>
            </a:r>
            <a:r>
              <a:rPr lang="en-IN" dirty="0" err="1"/>
              <a:t>ActivityNet</a:t>
            </a:r>
            <a:r>
              <a:rPr lang="en-IN" dirty="0"/>
              <a:t> dataset, UCF-101 dataset, </a:t>
            </a:r>
            <a:r>
              <a:rPr lang="en-IN" dirty="0" err="1"/>
              <a:t>Thumos</a:t>
            </a:r>
            <a:r>
              <a:rPr lang="en-IN" dirty="0"/>
              <a:t> Challenge background sequence and synthesized random white noise image sequences. </a:t>
            </a:r>
          </a:p>
          <a:p>
            <a:r>
              <a:rPr lang="en-IN" dirty="0"/>
              <a:t>These positive and negative features are passed to SVM to learn weight w and bias b for separating hyperplane. </a:t>
            </a:r>
          </a:p>
        </p:txBody>
      </p:sp>
    </p:spTree>
    <p:extLst>
      <p:ext uri="{BB962C8B-B14F-4D97-AF65-F5344CB8AC3E}">
        <p14:creationId xmlns:p14="http://schemas.microsoft.com/office/powerpoint/2010/main" val="42537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EA44E6C-E5DD-4B95-AFC4-D1BA8FFF403C}"/>
              </a:ext>
            </a:extLst>
          </p:cNvPr>
          <p:cNvSpPr txBox="1">
            <a:spLocks/>
          </p:cNvSpPr>
          <p:nvPr/>
        </p:nvSpPr>
        <p:spPr>
          <a:xfrm>
            <a:off x="1524000" y="1484784"/>
            <a:ext cx="9144000" cy="4320480"/>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b="1">
                <a:solidFill>
                  <a:srgbClr val="7030A0"/>
                </a:solidFill>
              </a:rPr>
              <a:t>Human Activity Recognition</a:t>
            </a:r>
          </a:p>
          <a:p>
            <a:endParaRPr lang="en-IN"/>
          </a:p>
          <a:p>
            <a:endParaRPr lang="en-IN"/>
          </a:p>
          <a:p>
            <a:r>
              <a:rPr lang="en-IN" b="1">
                <a:solidFill>
                  <a:srgbClr val="C00000"/>
                </a:solidFill>
              </a:rPr>
              <a:t>Guides: Dr. K.K. Biswas, Dr. Suneet Gupta</a:t>
            </a:r>
          </a:p>
          <a:p>
            <a:endParaRPr lang="en-IN"/>
          </a:p>
          <a:p>
            <a:endParaRPr lang="en-IN"/>
          </a:p>
          <a:p>
            <a:endParaRPr lang="en-IN"/>
          </a:p>
          <a:p>
            <a:r>
              <a:rPr lang="en-IN" b="1">
                <a:solidFill>
                  <a:srgbClr val="C00000"/>
                </a:solidFill>
              </a:rPr>
              <a:t>Presented by : Mohit Agarwal</a:t>
            </a:r>
          </a:p>
          <a:p>
            <a:r>
              <a:rPr lang="en-IN" b="1">
                <a:solidFill>
                  <a:srgbClr val="C00000"/>
                </a:solidFill>
              </a:rPr>
              <a:t>PhD. scholar – CSE</a:t>
            </a:r>
          </a:p>
          <a:p>
            <a:r>
              <a:rPr lang="en-IN" b="1">
                <a:solidFill>
                  <a:srgbClr val="C00000"/>
                </a:solidFill>
              </a:rPr>
              <a:t>E17SOE811</a:t>
            </a:r>
            <a:endParaRPr lang="en-IN" b="1" dirty="0">
              <a:solidFill>
                <a:srgbClr val="C00000"/>
              </a:solidFill>
            </a:endParaRPr>
          </a:p>
        </p:txBody>
      </p:sp>
    </p:spTree>
    <p:extLst>
      <p:ext uri="{BB962C8B-B14F-4D97-AF65-F5344CB8AC3E}">
        <p14:creationId xmlns:p14="http://schemas.microsoft.com/office/powerpoint/2010/main" val="346663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Steps in SMP pooling to get the separating hyperplane </a:t>
            </a:r>
          </a:p>
        </p:txBody>
      </p:sp>
      <p:pic>
        <p:nvPicPr>
          <p:cNvPr id="5" name="Picture 4">
            <a:extLst>
              <a:ext uri="{FF2B5EF4-FFF2-40B4-BE49-F238E27FC236}">
                <a16:creationId xmlns:a16="http://schemas.microsoft.com/office/drawing/2014/main" id="{EA18D4F8-6445-4381-92B0-9494D0E28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0" y="2780928"/>
            <a:ext cx="10515600" cy="3651969"/>
          </a:xfrm>
          <a:prstGeom prst="rect">
            <a:avLst/>
          </a:prstGeom>
        </p:spPr>
      </p:pic>
    </p:spTree>
    <p:extLst>
      <p:ext uri="{BB962C8B-B14F-4D97-AF65-F5344CB8AC3E}">
        <p14:creationId xmlns:p14="http://schemas.microsoft.com/office/powerpoint/2010/main" val="1149478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Hyperplane is calculated between positive and negative bag of features such that a fraction of positive bag features lie on one side of hyperplane. </a:t>
            </a:r>
          </a:p>
          <a:p>
            <a:r>
              <a:rPr lang="en-IN" dirty="0"/>
              <a:t>Author chooses this fraction = 0.9 for their experiment. </a:t>
            </a:r>
          </a:p>
          <a:p>
            <a:r>
              <a:rPr lang="en-IN" dirty="0"/>
              <a:t>Like this a weight vector is calculated for each action video. </a:t>
            </a:r>
          </a:p>
          <a:p>
            <a:r>
              <a:rPr lang="en-IN" dirty="0"/>
              <a:t>This weight vector is further passed to a CNN to classify the actions in one of 10 classes of actions based on max pooling.</a:t>
            </a:r>
          </a:p>
        </p:txBody>
      </p:sp>
    </p:spTree>
    <p:extLst>
      <p:ext uri="{BB962C8B-B14F-4D97-AF65-F5344CB8AC3E}">
        <p14:creationId xmlns:p14="http://schemas.microsoft.com/office/powerpoint/2010/main" val="18605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Algorithm to get optimum [</a:t>
            </a:r>
            <a:r>
              <a:rPr lang="en-IN" dirty="0" err="1"/>
              <a:t>w,b</a:t>
            </a:r>
            <a:r>
              <a:rPr lang="en-IN" dirty="0"/>
              <a:t>]</a:t>
            </a:r>
          </a:p>
        </p:txBody>
      </p:sp>
      <p:pic>
        <p:nvPicPr>
          <p:cNvPr id="5" name="Picture 4">
            <a:extLst>
              <a:ext uri="{FF2B5EF4-FFF2-40B4-BE49-F238E27FC236}">
                <a16:creationId xmlns:a16="http://schemas.microsoft.com/office/drawing/2014/main" id="{0F10DCD7-C282-447D-A2C2-16B4D76FA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528" y="3140968"/>
            <a:ext cx="6120679" cy="2415111"/>
          </a:xfrm>
          <a:prstGeom prst="rect">
            <a:avLst/>
          </a:prstGeom>
        </p:spPr>
      </p:pic>
    </p:spTree>
    <p:extLst>
      <p:ext uri="{BB962C8B-B14F-4D97-AF65-F5344CB8AC3E}">
        <p14:creationId xmlns:p14="http://schemas.microsoft.com/office/powerpoint/2010/main" val="303618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When testing we transform the video into similar weight vector by above steps and pass to CNN to know the class of action in the video. </a:t>
            </a:r>
          </a:p>
          <a:p>
            <a:r>
              <a:rPr lang="en-IN" dirty="0"/>
              <a:t>Author achieves maximum 81.3% accuracy on HMDB51 dataset.</a:t>
            </a:r>
          </a:p>
          <a:p>
            <a:pPr marL="0" indent="0">
              <a:buNone/>
            </a:pPr>
            <a:endParaRPr lang="en-IN" dirty="0"/>
          </a:p>
        </p:txBody>
      </p:sp>
    </p:spTree>
    <p:extLst>
      <p:ext uri="{BB962C8B-B14F-4D97-AF65-F5344CB8AC3E}">
        <p14:creationId xmlns:p14="http://schemas.microsoft.com/office/powerpoint/2010/main" val="768838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IN" dirty="0">
                <a:solidFill>
                  <a:srgbClr val="C00000"/>
                </a:solidFill>
              </a:rPr>
              <a:t>[4] Social Scene Understanding: End-to-End Multi-Person Action Localization and Collective Activity Recognition, Timur </a:t>
            </a:r>
            <a:r>
              <a:rPr lang="en-IN" dirty="0" err="1">
                <a:solidFill>
                  <a:srgbClr val="C00000"/>
                </a:solidFill>
              </a:rPr>
              <a:t>Bagautdinov</a:t>
            </a:r>
            <a:r>
              <a:rPr lang="en-IN" dirty="0">
                <a:solidFill>
                  <a:srgbClr val="C00000"/>
                </a:solidFill>
              </a:rPr>
              <a:t>, Alexandre </a:t>
            </a:r>
            <a:r>
              <a:rPr lang="en-IN" dirty="0" err="1">
                <a:solidFill>
                  <a:srgbClr val="C00000"/>
                </a:solidFill>
              </a:rPr>
              <a:t>Alahi</a:t>
            </a:r>
            <a:r>
              <a:rPr lang="en-IN" dirty="0">
                <a:solidFill>
                  <a:srgbClr val="C00000"/>
                </a:solidFill>
              </a:rPr>
              <a:t>, </a:t>
            </a:r>
            <a:r>
              <a:rPr lang="en-IN" dirty="0" err="1">
                <a:solidFill>
                  <a:srgbClr val="C00000"/>
                </a:solidFill>
              </a:rPr>
              <a:t>Franc¸ois</a:t>
            </a:r>
            <a:r>
              <a:rPr lang="en-IN" dirty="0">
                <a:solidFill>
                  <a:srgbClr val="C00000"/>
                </a:solidFill>
              </a:rPr>
              <a:t> Fleuret, Pascal </a:t>
            </a:r>
            <a:r>
              <a:rPr lang="en-IN" dirty="0" err="1">
                <a:solidFill>
                  <a:srgbClr val="C00000"/>
                </a:solidFill>
              </a:rPr>
              <a:t>Fua</a:t>
            </a:r>
            <a:r>
              <a:rPr lang="en-IN" dirty="0">
                <a:solidFill>
                  <a:srgbClr val="C00000"/>
                </a:solidFill>
              </a:rPr>
              <a:t>, Silvio Savarese, 1063-6919/17 $31.00 © 2017 IEEE, 2017 IEEE Conference on Computer Vision and Pattern Recognition</a:t>
            </a:r>
          </a:p>
          <a:p>
            <a:r>
              <a:rPr lang="en-IN" dirty="0"/>
              <a:t>Authors proposes to pass each frame of video to a Fully Convolution Network (FCN) to produce a dense feature set. </a:t>
            </a:r>
            <a:endParaRPr lang="en-IN" dirty="0">
              <a:solidFill>
                <a:srgbClr val="C00000"/>
              </a:solidFill>
            </a:endParaRPr>
          </a:p>
          <a:p>
            <a:pPr marL="0" indent="0">
              <a:buNone/>
            </a:pPr>
            <a:endParaRPr lang="en-IN" dirty="0"/>
          </a:p>
        </p:txBody>
      </p:sp>
      <p:graphicFrame>
        <p:nvGraphicFramePr>
          <p:cNvPr id="4" name="Object 3">
            <a:extLst>
              <a:ext uri="{FF2B5EF4-FFF2-40B4-BE49-F238E27FC236}">
                <a16:creationId xmlns:a16="http://schemas.microsoft.com/office/drawing/2014/main" id="{E65F09DE-BE28-4154-94B4-934654DA3061}"/>
              </a:ext>
            </a:extLst>
          </p:cNvPr>
          <p:cNvGraphicFramePr>
            <a:graphicFrameLocks noChangeAspect="1"/>
          </p:cNvGraphicFramePr>
          <p:nvPr>
            <p:extLst>
              <p:ext uri="{D42A27DB-BD31-4B8C-83A1-F6EECF244321}">
                <p14:modId xmlns:p14="http://schemas.microsoft.com/office/powerpoint/2010/main" val="239260220"/>
              </p:ext>
            </p:extLst>
          </p:nvPr>
        </p:nvGraphicFramePr>
        <p:xfrm>
          <a:off x="2834680" y="5733256"/>
          <a:ext cx="5310187" cy="482600"/>
        </p:xfrm>
        <a:graphic>
          <a:graphicData uri="http://schemas.openxmlformats.org/presentationml/2006/ole">
            <mc:AlternateContent xmlns:mc="http://schemas.openxmlformats.org/markup-compatibility/2006">
              <mc:Choice xmlns:v="urn:schemas-microsoft-com:vml" Requires="v">
                <p:oleObj spid="_x0000_s6158" name="Packager Shell Object" showAsIcon="1" r:id="rId3" imgW="5310360" imgH="482400" progId="Package">
                  <p:embed/>
                </p:oleObj>
              </mc:Choice>
              <mc:Fallback>
                <p:oleObj name="Packager Shell Object" showAsIcon="1" r:id="rId3" imgW="5310360" imgH="482400" progId="Package">
                  <p:embed/>
                  <p:pic>
                    <p:nvPicPr>
                      <p:cNvPr id="0" name=""/>
                      <p:cNvPicPr/>
                      <p:nvPr/>
                    </p:nvPicPr>
                    <p:blipFill>
                      <a:blip r:embed="rId4"/>
                      <a:stretch>
                        <a:fillRect/>
                      </a:stretch>
                    </p:blipFill>
                    <p:spPr>
                      <a:xfrm>
                        <a:off x="2834680" y="5733256"/>
                        <a:ext cx="5310187" cy="482600"/>
                      </a:xfrm>
                      <a:prstGeom prst="rect">
                        <a:avLst/>
                      </a:prstGeom>
                    </p:spPr>
                  </p:pic>
                </p:oleObj>
              </mc:Fallback>
            </mc:AlternateContent>
          </a:graphicData>
        </a:graphic>
      </p:graphicFrame>
    </p:spTree>
    <p:extLst>
      <p:ext uri="{BB962C8B-B14F-4D97-AF65-F5344CB8AC3E}">
        <p14:creationId xmlns:p14="http://schemas.microsoft.com/office/powerpoint/2010/main" val="76575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96752"/>
            <a:ext cx="10515600" cy="93610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1916832"/>
            <a:ext cx="10515600" cy="439248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These are then passed to Detection Fully Convolution Network (DFCN) which uses Markov Random Field (MRF) to produce a subset of features with bounding boxes around persons in the frame. </a:t>
            </a:r>
          </a:p>
          <a:p>
            <a:r>
              <a:rPr lang="en-IN" dirty="0"/>
              <a:t>These bounding boxes are used to create fixed sized feature maps which is the area of bounding boxes. </a:t>
            </a:r>
          </a:p>
          <a:p>
            <a:r>
              <a:rPr lang="en-IN" dirty="0"/>
              <a:t>These new feature sets are passed to RNN to know at each time step t-1 and t the probability of action performed by a person in a bounding box. </a:t>
            </a:r>
          </a:p>
        </p:txBody>
      </p:sp>
    </p:spTree>
    <p:extLst>
      <p:ext uri="{BB962C8B-B14F-4D97-AF65-F5344CB8AC3E}">
        <p14:creationId xmlns:p14="http://schemas.microsoft.com/office/powerpoint/2010/main" val="3771961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602432" y="2132855"/>
            <a:ext cx="10751368" cy="41764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Thus, it can label all the persons in a video with their corresponding action being performed by them – e.g. standing, waiting, walking, moving etc.</a:t>
            </a:r>
          </a:p>
          <a:p>
            <a:r>
              <a:rPr lang="en-IN" dirty="0"/>
              <a:t>Collective activity is recognized using concatenating intermediate action feature maps vectors to a single vector resized to same size and passed to RNN to know the collective action.</a:t>
            </a:r>
          </a:p>
          <a:p>
            <a:r>
              <a:rPr lang="en-IN" dirty="0"/>
              <a:t>Authors experimented on publicly available volleyball dataset.</a:t>
            </a:r>
          </a:p>
        </p:txBody>
      </p:sp>
    </p:spTree>
    <p:extLst>
      <p:ext uri="{BB962C8B-B14F-4D97-AF65-F5344CB8AC3E}">
        <p14:creationId xmlns:p14="http://schemas.microsoft.com/office/powerpoint/2010/main" val="248410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602432" y="2132855"/>
            <a:ext cx="10751368" cy="41764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Volleyball dataset has 55 volleyball games and 4830 labelled frames with bounding boxes and 1 of 9 actions performed by them.</a:t>
            </a:r>
          </a:p>
          <a:p>
            <a:r>
              <a:rPr lang="en-IN" dirty="0"/>
              <a:t>The approach described above is used to detect individual and collective action in the video. </a:t>
            </a:r>
          </a:p>
          <a:p>
            <a:r>
              <a:rPr lang="en-IN" dirty="0"/>
              <a:t>Accuracy of 89.9 % is achieved by this method for collective action and 82.4% for individual actions.</a:t>
            </a:r>
          </a:p>
        </p:txBody>
      </p:sp>
    </p:spTree>
    <p:extLst>
      <p:ext uri="{BB962C8B-B14F-4D97-AF65-F5344CB8AC3E}">
        <p14:creationId xmlns:p14="http://schemas.microsoft.com/office/powerpoint/2010/main" val="371583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988840"/>
            <a:ext cx="10967392" cy="43204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[5] </a:t>
            </a:r>
            <a:r>
              <a:rPr lang="en-IN" dirty="0" err="1">
                <a:solidFill>
                  <a:srgbClr val="C00000"/>
                </a:solidFill>
              </a:rPr>
              <a:t>MiCT</a:t>
            </a:r>
            <a:r>
              <a:rPr lang="en-IN" dirty="0">
                <a:solidFill>
                  <a:srgbClr val="C00000"/>
                </a:solidFill>
              </a:rPr>
              <a:t>: Mixed 3D/2D Convolutional Tube for Human Action Recognition, </a:t>
            </a:r>
            <a:r>
              <a:rPr lang="en-IN" dirty="0" err="1">
                <a:solidFill>
                  <a:srgbClr val="C00000"/>
                </a:solidFill>
              </a:rPr>
              <a:t>Yizhou</a:t>
            </a:r>
            <a:r>
              <a:rPr lang="en-IN" dirty="0">
                <a:solidFill>
                  <a:srgbClr val="C00000"/>
                </a:solidFill>
              </a:rPr>
              <a:t> Zhou,  </a:t>
            </a:r>
            <a:r>
              <a:rPr lang="en-IN" dirty="0" err="1">
                <a:solidFill>
                  <a:srgbClr val="C00000"/>
                </a:solidFill>
              </a:rPr>
              <a:t>Xiaoyan</a:t>
            </a:r>
            <a:r>
              <a:rPr lang="en-IN" dirty="0">
                <a:solidFill>
                  <a:srgbClr val="C00000"/>
                </a:solidFill>
              </a:rPr>
              <a:t> Sun, Zheng-Jun </a:t>
            </a:r>
            <a:r>
              <a:rPr lang="en-IN" dirty="0" err="1">
                <a:solidFill>
                  <a:srgbClr val="C00000"/>
                </a:solidFill>
              </a:rPr>
              <a:t>Zha</a:t>
            </a:r>
            <a:r>
              <a:rPr lang="en-IN" dirty="0">
                <a:solidFill>
                  <a:srgbClr val="C00000"/>
                </a:solidFill>
              </a:rPr>
              <a:t>, Wenjun Zeng, accepted in CVPR 2018 </a:t>
            </a:r>
          </a:p>
          <a:p>
            <a:r>
              <a:rPr lang="en-IN" dirty="0" err="1"/>
              <a:t>MiCT</a:t>
            </a:r>
            <a:r>
              <a:rPr lang="en-IN" dirty="0"/>
              <a:t> is  proposed to enhance existing 3D CNN designs. </a:t>
            </a:r>
          </a:p>
          <a:p>
            <a:r>
              <a:rPr lang="en-IN" dirty="0"/>
              <a:t>Authors have used 2D CNN for individual frames and added the intermediate output with 3D CNN output taking video as input. </a:t>
            </a:r>
          </a:p>
          <a:p>
            <a:r>
              <a:rPr lang="en-IN" dirty="0"/>
              <a:t>These intermediate outputs are again fed to 2D CNN to give output values of </a:t>
            </a:r>
            <a:r>
              <a:rPr lang="en-IN" dirty="0" err="1"/>
              <a:t>MiCT</a:t>
            </a:r>
            <a:r>
              <a:rPr lang="en-IN" dirty="0"/>
              <a:t> layer of network. </a:t>
            </a:r>
            <a:endParaRPr lang="en-IN" dirty="0">
              <a:solidFill>
                <a:srgbClr val="C00000"/>
              </a:solidFill>
            </a:endParaRPr>
          </a:p>
        </p:txBody>
      </p:sp>
      <p:graphicFrame>
        <p:nvGraphicFramePr>
          <p:cNvPr id="4" name="Object 3">
            <a:extLst>
              <a:ext uri="{FF2B5EF4-FFF2-40B4-BE49-F238E27FC236}">
                <a16:creationId xmlns:a16="http://schemas.microsoft.com/office/drawing/2014/main" id="{B39D7404-512C-4BBE-9D53-F93365FFFD21}"/>
              </a:ext>
            </a:extLst>
          </p:cNvPr>
          <p:cNvGraphicFramePr>
            <a:graphicFrameLocks noChangeAspect="1"/>
          </p:cNvGraphicFramePr>
          <p:nvPr>
            <p:extLst>
              <p:ext uri="{D42A27DB-BD31-4B8C-83A1-F6EECF244321}">
                <p14:modId xmlns:p14="http://schemas.microsoft.com/office/powerpoint/2010/main" val="1411825767"/>
              </p:ext>
            </p:extLst>
          </p:nvPr>
        </p:nvGraphicFramePr>
        <p:xfrm>
          <a:off x="5689841" y="3187700"/>
          <a:ext cx="2811463" cy="482600"/>
        </p:xfrm>
        <a:graphic>
          <a:graphicData uri="http://schemas.openxmlformats.org/presentationml/2006/ole">
            <mc:AlternateContent xmlns:mc="http://schemas.openxmlformats.org/markup-compatibility/2006">
              <mc:Choice xmlns:v="urn:schemas-microsoft-com:vml" Requires="v">
                <p:oleObj spid="_x0000_s7181" name="Packager Shell Object" showAsIcon="1" r:id="rId3" imgW="2811240" imgH="482400" progId="Package">
                  <p:embed/>
                </p:oleObj>
              </mc:Choice>
              <mc:Fallback>
                <p:oleObj name="Packager Shell Object" showAsIcon="1" r:id="rId3" imgW="2811240" imgH="482400" progId="Package">
                  <p:embed/>
                  <p:pic>
                    <p:nvPicPr>
                      <p:cNvPr id="0" name=""/>
                      <p:cNvPicPr/>
                      <p:nvPr/>
                    </p:nvPicPr>
                    <p:blipFill>
                      <a:blip r:embed="rId4"/>
                      <a:stretch>
                        <a:fillRect/>
                      </a:stretch>
                    </p:blipFill>
                    <p:spPr>
                      <a:xfrm>
                        <a:off x="5689841" y="3187700"/>
                        <a:ext cx="2811463" cy="482600"/>
                      </a:xfrm>
                      <a:prstGeom prst="rect">
                        <a:avLst/>
                      </a:prstGeom>
                    </p:spPr>
                  </p:pic>
                </p:oleObj>
              </mc:Fallback>
            </mc:AlternateContent>
          </a:graphicData>
        </a:graphic>
      </p:graphicFrame>
    </p:spTree>
    <p:extLst>
      <p:ext uri="{BB962C8B-B14F-4D97-AF65-F5344CB8AC3E}">
        <p14:creationId xmlns:p14="http://schemas.microsoft.com/office/powerpoint/2010/main" val="1720546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988840"/>
            <a:ext cx="10967392" cy="43204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Architecture Diagram:</a:t>
            </a:r>
          </a:p>
        </p:txBody>
      </p:sp>
      <p:pic>
        <p:nvPicPr>
          <p:cNvPr id="5" name="Picture 4">
            <a:extLst>
              <a:ext uri="{FF2B5EF4-FFF2-40B4-BE49-F238E27FC236}">
                <a16:creationId xmlns:a16="http://schemas.microsoft.com/office/drawing/2014/main" id="{FE7AB5E7-0911-46EA-9BCA-46ED13D65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40" y="2931251"/>
            <a:ext cx="5904656" cy="2585981"/>
          </a:xfrm>
          <a:prstGeom prst="rect">
            <a:avLst/>
          </a:prstGeom>
        </p:spPr>
      </p:pic>
    </p:spTree>
    <p:extLst>
      <p:ext uri="{BB962C8B-B14F-4D97-AF65-F5344CB8AC3E}">
        <p14:creationId xmlns:p14="http://schemas.microsoft.com/office/powerpoint/2010/main" val="17539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Outline of Presentation</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dirty="0"/>
              <a:t>Introduction</a:t>
            </a:r>
          </a:p>
          <a:p>
            <a:pPr algn="just"/>
            <a:r>
              <a:rPr lang="en-IN" dirty="0"/>
              <a:t>Problem Statement</a:t>
            </a:r>
          </a:p>
          <a:p>
            <a:pPr algn="just"/>
            <a:r>
              <a:rPr lang="en-IN" dirty="0"/>
              <a:t>Use Case</a:t>
            </a:r>
          </a:p>
          <a:p>
            <a:pPr algn="just"/>
            <a:r>
              <a:rPr lang="en-IN" dirty="0"/>
              <a:t>Literature Review</a:t>
            </a:r>
          </a:p>
          <a:p>
            <a:pPr algn="just"/>
            <a:r>
              <a:rPr lang="en-IN" dirty="0"/>
              <a:t>Related Research Work Done</a:t>
            </a:r>
          </a:p>
          <a:p>
            <a:pPr algn="just"/>
            <a:r>
              <a:rPr lang="en-IN" dirty="0"/>
              <a:t>References</a:t>
            </a:r>
          </a:p>
          <a:p>
            <a:pPr algn="just"/>
            <a:endParaRPr lang="en-IN" dirty="0"/>
          </a:p>
        </p:txBody>
      </p:sp>
    </p:spTree>
    <p:extLst>
      <p:ext uri="{BB962C8B-B14F-4D97-AF65-F5344CB8AC3E}">
        <p14:creationId xmlns:p14="http://schemas.microsoft.com/office/powerpoint/2010/main" val="547563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988840"/>
            <a:ext cx="10967392" cy="43204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Architecture Diagram - illustrated:</a:t>
            </a:r>
          </a:p>
        </p:txBody>
      </p:sp>
      <p:pic>
        <p:nvPicPr>
          <p:cNvPr id="6" name="Picture 5">
            <a:extLst>
              <a:ext uri="{FF2B5EF4-FFF2-40B4-BE49-F238E27FC236}">
                <a16:creationId xmlns:a16="http://schemas.microsoft.com/office/drawing/2014/main" id="{B7C861B4-1304-40EF-8A55-B8E062EA3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568" y="2708920"/>
            <a:ext cx="7619912" cy="3272079"/>
          </a:xfrm>
          <a:prstGeom prst="rect">
            <a:avLst/>
          </a:prstGeom>
        </p:spPr>
      </p:pic>
    </p:spTree>
    <p:extLst>
      <p:ext uri="{BB962C8B-B14F-4D97-AF65-F5344CB8AC3E}">
        <p14:creationId xmlns:p14="http://schemas.microsoft.com/office/powerpoint/2010/main" val="53312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988840"/>
            <a:ext cx="10967392" cy="43204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dirty="0"/>
              <a:t>The network is made of 4 such </a:t>
            </a:r>
            <a:r>
              <a:rPr lang="en-IN" sz="2800" dirty="0" err="1"/>
              <a:t>MiCT</a:t>
            </a:r>
            <a:r>
              <a:rPr lang="en-IN" sz="2800" dirty="0"/>
              <a:t> layers to form </a:t>
            </a:r>
            <a:r>
              <a:rPr lang="en-IN" sz="2800" dirty="0" err="1"/>
              <a:t>MiCT</a:t>
            </a:r>
            <a:r>
              <a:rPr lang="en-IN" sz="2800" dirty="0"/>
              <a:t>-Net which is end to end trainable. </a:t>
            </a:r>
          </a:p>
          <a:p>
            <a:r>
              <a:rPr lang="en-IN" sz="2800" dirty="0"/>
              <a:t>Authors find the accuracies for UCF101 and HMDB51 standard datasets outperform existing state of art values.</a:t>
            </a:r>
          </a:p>
          <a:p>
            <a:r>
              <a:rPr lang="en-IN" sz="2800" dirty="0"/>
              <a:t>Authors further proposes 2 stream </a:t>
            </a:r>
            <a:r>
              <a:rPr lang="en-IN" sz="2800" dirty="0" err="1"/>
              <a:t>MiCT</a:t>
            </a:r>
            <a:r>
              <a:rPr lang="en-IN" sz="2800" dirty="0"/>
              <a:t>-Net in which 1 stream take RGB values as input and in other stream take motion vector values as inputs. </a:t>
            </a:r>
          </a:p>
          <a:p>
            <a:r>
              <a:rPr lang="en-IN" sz="2800" dirty="0"/>
              <a:t>This helps to further enhance the accuracy to 94.7% for UCF101 dataset and 70.5% for HMDB51 dataset.</a:t>
            </a:r>
          </a:p>
          <a:p>
            <a:pPr marL="0" indent="0">
              <a:buNone/>
            </a:pPr>
            <a:endParaRPr lang="en-IN" dirty="0">
              <a:solidFill>
                <a:srgbClr val="C00000"/>
              </a:solidFill>
            </a:endParaRPr>
          </a:p>
        </p:txBody>
      </p:sp>
    </p:spTree>
    <p:extLst>
      <p:ext uri="{BB962C8B-B14F-4D97-AF65-F5344CB8AC3E}">
        <p14:creationId xmlns:p14="http://schemas.microsoft.com/office/powerpoint/2010/main" val="45142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988840"/>
            <a:ext cx="10967392" cy="43204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err="1">
                <a:solidFill>
                  <a:srgbClr val="C00000"/>
                </a:solidFill>
              </a:rPr>
              <a:t>MiCT</a:t>
            </a:r>
            <a:r>
              <a:rPr lang="en-IN" dirty="0">
                <a:solidFill>
                  <a:srgbClr val="C00000"/>
                </a:solidFill>
              </a:rPr>
              <a:t> –net</a:t>
            </a:r>
          </a:p>
          <a:p>
            <a:pPr marL="0" indent="0">
              <a:buNone/>
            </a:pPr>
            <a:endParaRPr lang="en-IN" dirty="0">
              <a:solidFill>
                <a:srgbClr val="C00000"/>
              </a:solidFill>
            </a:endParaRPr>
          </a:p>
        </p:txBody>
      </p:sp>
      <p:pic>
        <p:nvPicPr>
          <p:cNvPr id="5" name="Picture 4">
            <a:extLst>
              <a:ext uri="{FF2B5EF4-FFF2-40B4-BE49-F238E27FC236}">
                <a16:creationId xmlns:a16="http://schemas.microsoft.com/office/drawing/2014/main" id="{70A0B076-3DD7-4F0B-B9ED-96B1BDB1B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4" y="2670689"/>
            <a:ext cx="10142579" cy="3172806"/>
          </a:xfrm>
          <a:prstGeom prst="rect">
            <a:avLst/>
          </a:prstGeom>
        </p:spPr>
      </p:pic>
    </p:spTree>
    <p:extLst>
      <p:ext uri="{BB962C8B-B14F-4D97-AF65-F5344CB8AC3E}">
        <p14:creationId xmlns:p14="http://schemas.microsoft.com/office/powerpoint/2010/main" val="3504975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[6] </a:t>
            </a:r>
            <a:r>
              <a:rPr lang="en-IN" dirty="0" err="1">
                <a:solidFill>
                  <a:srgbClr val="C00000"/>
                </a:solidFill>
              </a:rPr>
              <a:t>Modeling</a:t>
            </a:r>
            <a:r>
              <a:rPr lang="en-IN" dirty="0">
                <a:solidFill>
                  <a:srgbClr val="C00000"/>
                </a:solidFill>
              </a:rPr>
              <a:t> Human Activity From Voxel Person Using Fuzzy Logic, Derek Anderson, Robert H. Luke, James M. Keller, Marjorie </a:t>
            </a:r>
            <a:r>
              <a:rPr lang="en-IN" dirty="0" err="1">
                <a:solidFill>
                  <a:srgbClr val="C00000"/>
                </a:solidFill>
              </a:rPr>
              <a:t>Skubic</a:t>
            </a:r>
            <a:r>
              <a:rPr lang="en-IN" dirty="0">
                <a:solidFill>
                  <a:srgbClr val="C00000"/>
                </a:solidFill>
              </a:rPr>
              <a:t>, Marilyn J. </a:t>
            </a:r>
            <a:r>
              <a:rPr lang="en-IN" dirty="0" err="1">
                <a:solidFill>
                  <a:srgbClr val="C00000"/>
                </a:solidFill>
              </a:rPr>
              <a:t>Rantz</a:t>
            </a:r>
            <a:r>
              <a:rPr lang="en-IN" dirty="0">
                <a:solidFill>
                  <a:srgbClr val="C00000"/>
                </a:solidFill>
              </a:rPr>
              <a:t>, and Myra A. </a:t>
            </a:r>
            <a:r>
              <a:rPr lang="en-IN" dirty="0" err="1">
                <a:solidFill>
                  <a:srgbClr val="C00000"/>
                </a:solidFill>
              </a:rPr>
              <a:t>Aud</a:t>
            </a:r>
            <a:r>
              <a:rPr lang="en-IN" dirty="0">
                <a:solidFill>
                  <a:srgbClr val="C00000"/>
                </a:solidFill>
              </a:rPr>
              <a:t>, IEEE TRANSACTIONS ON FUZZY SYSTEMS, VOL. 17, NO. 1, FEBRUARY 2009</a:t>
            </a:r>
          </a:p>
          <a:p>
            <a:r>
              <a:rPr lang="en-IN" dirty="0"/>
              <a:t>Authors have proposed a fuzzy based approach to identify human activities particularly for elderly care. </a:t>
            </a:r>
          </a:p>
          <a:p>
            <a:r>
              <a:rPr lang="en-IN" dirty="0"/>
              <a:t>In the start of process a voxel person is constructed using overlapping silhouettes from cameras at different orientation in a room. </a:t>
            </a:r>
            <a:endParaRPr lang="en-IN" dirty="0">
              <a:solidFill>
                <a:srgbClr val="C00000"/>
              </a:solidFill>
            </a:endParaRPr>
          </a:p>
          <a:p>
            <a:pPr marL="0" indent="0">
              <a:buNone/>
            </a:pPr>
            <a:endParaRPr lang="en-IN" dirty="0">
              <a:solidFill>
                <a:srgbClr val="C00000"/>
              </a:solidFill>
            </a:endParaRPr>
          </a:p>
        </p:txBody>
      </p:sp>
      <p:graphicFrame>
        <p:nvGraphicFramePr>
          <p:cNvPr id="4" name="Object 3">
            <a:extLst>
              <a:ext uri="{FF2B5EF4-FFF2-40B4-BE49-F238E27FC236}">
                <a16:creationId xmlns:a16="http://schemas.microsoft.com/office/drawing/2014/main" id="{9B0E137B-5077-4AA1-8B92-3E3921D44890}"/>
              </a:ext>
            </a:extLst>
          </p:cNvPr>
          <p:cNvGraphicFramePr>
            <a:graphicFrameLocks noChangeAspect="1"/>
          </p:cNvGraphicFramePr>
          <p:nvPr>
            <p:extLst>
              <p:ext uri="{D42A27DB-BD31-4B8C-83A1-F6EECF244321}">
                <p14:modId xmlns:p14="http://schemas.microsoft.com/office/powerpoint/2010/main" val="3004582102"/>
              </p:ext>
            </p:extLst>
          </p:nvPr>
        </p:nvGraphicFramePr>
        <p:xfrm>
          <a:off x="8667328" y="5949280"/>
          <a:ext cx="2882900" cy="482600"/>
        </p:xfrm>
        <a:graphic>
          <a:graphicData uri="http://schemas.openxmlformats.org/presentationml/2006/ole">
            <mc:AlternateContent xmlns:mc="http://schemas.openxmlformats.org/markup-compatibility/2006">
              <mc:Choice xmlns:v="urn:schemas-microsoft-com:vml" Requires="v">
                <p:oleObj spid="_x0000_s8204" name="Packager Shell Object" showAsIcon="1" r:id="rId3" imgW="2882880" imgH="482400" progId="Package">
                  <p:embed/>
                </p:oleObj>
              </mc:Choice>
              <mc:Fallback>
                <p:oleObj name="Packager Shell Object" showAsIcon="1" r:id="rId3" imgW="2882880" imgH="482400" progId="Package">
                  <p:embed/>
                  <p:pic>
                    <p:nvPicPr>
                      <p:cNvPr id="0" name=""/>
                      <p:cNvPicPr/>
                      <p:nvPr/>
                    </p:nvPicPr>
                    <p:blipFill>
                      <a:blip r:embed="rId4"/>
                      <a:stretch>
                        <a:fillRect/>
                      </a:stretch>
                    </p:blipFill>
                    <p:spPr>
                      <a:xfrm>
                        <a:off x="8667328" y="5949280"/>
                        <a:ext cx="2882900" cy="482600"/>
                      </a:xfrm>
                      <a:prstGeom prst="rect">
                        <a:avLst/>
                      </a:prstGeom>
                    </p:spPr>
                  </p:pic>
                </p:oleObj>
              </mc:Fallback>
            </mc:AlternateContent>
          </a:graphicData>
        </a:graphic>
      </p:graphicFrame>
    </p:spTree>
    <p:extLst>
      <p:ext uri="{BB962C8B-B14F-4D97-AF65-F5344CB8AC3E}">
        <p14:creationId xmlns:p14="http://schemas.microsoft.com/office/powerpoint/2010/main" val="3957552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These voxels are then used to calculate the centroid, eigen height and similarity between ground normal and persons primary orientation. </a:t>
            </a:r>
          </a:p>
          <a:p>
            <a:r>
              <a:rPr lang="en-IN" dirty="0"/>
              <a:t>Fuzzy rules are created for these 3 values between High, Medium and Low and corresponding position of person. </a:t>
            </a:r>
          </a:p>
          <a:p>
            <a:r>
              <a:rPr lang="en-IN" dirty="0"/>
              <a:t>After applying Mamdani method of If Else conditions defuzzification is applied to know actual state of person.</a:t>
            </a:r>
          </a:p>
          <a:p>
            <a:endParaRPr lang="en-IN" dirty="0">
              <a:solidFill>
                <a:srgbClr val="C00000"/>
              </a:solidFill>
            </a:endParaRPr>
          </a:p>
        </p:txBody>
      </p:sp>
    </p:spTree>
    <p:extLst>
      <p:ext uri="{BB962C8B-B14F-4D97-AF65-F5344CB8AC3E}">
        <p14:creationId xmlns:p14="http://schemas.microsoft.com/office/powerpoint/2010/main" val="1832775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For elderly Fall recognition 3 states are used: </a:t>
            </a:r>
          </a:p>
          <a:p>
            <a:r>
              <a:rPr lang="en-IN" dirty="0"/>
              <a:t>Upright - with medium height centroid, large height and high similarity between ground normal and persons primary orientation </a:t>
            </a:r>
          </a:p>
          <a:p>
            <a:r>
              <a:rPr lang="en-IN" dirty="0"/>
              <a:t>Lying – with low height centroid, low height and low similarity between ground normal and persons primary orientation </a:t>
            </a:r>
          </a:p>
          <a:p>
            <a:r>
              <a:rPr lang="en-IN" dirty="0"/>
              <a:t>In between – with medium height centroid, medium height and non-identifiable primary orientation or high similarity between ground normal and persons primary orientation </a:t>
            </a:r>
            <a:endParaRPr lang="en-IN" dirty="0">
              <a:solidFill>
                <a:srgbClr val="C00000"/>
              </a:solidFill>
            </a:endParaRPr>
          </a:p>
        </p:txBody>
      </p:sp>
    </p:spTree>
    <p:extLst>
      <p:ext uri="{BB962C8B-B14F-4D97-AF65-F5344CB8AC3E}">
        <p14:creationId xmlns:p14="http://schemas.microsoft.com/office/powerpoint/2010/main" val="2088676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IN" dirty="0">
              <a:solidFill>
                <a:srgbClr val="C00000"/>
              </a:solidFill>
            </a:endParaRPr>
          </a:p>
        </p:txBody>
      </p:sp>
      <p:pic>
        <p:nvPicPr>
          <p:cNvPr id="5" name="Picture 4">
            <a:extLst>
              <a:ext uri="{FF2B5EF4-FFF2-40B4-BE49-F238E27FC236}">
                <a16:creationId xmlns:a16="http://schemas.microsoft.com/office/drawing/2014/main" id="{B254A54E-A765-4B03-B21C-48E2E8CE7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077" y="1772816"/>
            <a:ext cx="5829845" cy="4707372"/>
          </a:xfrm>
          <a:prstGeom prst="rect">
            <a:avLst/>
          </a:prstGeom>
        </p:spPr>
      </p:pic>
    </p:spTree>
    <p:extLst>
      <p:ext uri="{BB962C8B-B14F-4D97-AF65-F5344CB8AC3E}">
        <p14:creationId xmlns:p14="http://schemas.microsoft.com/office/powerpoint/2010/main" val="3583196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After defuzzification the video from different cameras can help in elderly care and detect when the person has fallen or some activity which needs attention.</a:t>
            </a:r>
          </a:p>
        </p:txBody>
      </p:sp>
    </p:spTree>
    <p:extLst>
      <p:ext uri="{BB962C8B-B14F-4D97-AF65-F5344CB8AC3E}">
        <p14:creationId xmlns:p14="http://schemas.microsoft.com/office/powerpoint/2010/main" val="806476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[7] Human Movement </a:t>
            </a:r>
            <a:r>
              <a:rPr lang="en-IN" dirty="0" err="1">
                <a:solidFill>
                  <a:srgbClr val="C00000"/>
                </a:solidFill>
              </a:rPr>
              <a:t>Modeling</a:t>
            </a:r>
            <a:r>
              <a:rPr lang="en-IN" dirty="0">
                <a:solidFill>
                  <a:srgbClr val="C00000"/>
                </a:solidFill>
              </a:rPr>
              <a:t> and Activity Perception Based on </a:t>
            </a:r>
            <a:r>
              <a:rPr lang="en-IN" dirty="0" err="1">
                <a:solidFill>
                  <a:srgbClr val="C00000"/>
                </a:solidFill>
              </a:rPr>
              <a:t>Fiber</a:t>
            </a:r>
            <a:r>
              <a:rPr lang="en-IN" dirty="0">
                <a:solidFill>
                  <a:srgbClr val="C00000"/>
                </a:solidFill>
              </a:rPr>
              <a:t>-Optic Sensing System, </a:t>
            </a:r>
            <a:r>
              <a:rPr lang="en-IN" dirty="0" err="1">
                <a:solidFill>
                  <a:srgbClr val="C00000"/>
                </a:solidFill>
              </a:rPr>
              <a:t>Qingquan</a:t>
            </a:r>
            <a:r>
              <a:rPr lang="en-IN" dirty="0">
                <a:solidFill>
                  <a:srgbClr val="C00000"/>
                </a:solidFill>
              </a:rPr>
              <a:t> Sun, Fei Hu, and Qi Hao, IEEE TRANSACTIONS ON HUMAN-MACHINE SYSTEMS, VOL. 44, NO. 6, DECEMBER 2014  </a:t>
            </a:r>
          </a:p>
          <a:p>
            <a:r>
              <a:rPr lang="en-IN" dirty="0"/>
              <a:t>Authors have tried to make a </a:t>
            </a:r>
            <a:r>
              <a:rPr lang="en-IN" dirty="0" err="1"/>
              <a:t>fiber</a:t>
            </a:r>
            <a:r>
              <a:rPr lang="en-IN" dirty="0"/>
              <a:t> optic based human activity detection system in indoor environment. </a:t>
            </a:r>
          </a:p>
          <a:p>
            <a:r>
              <a:rPr lang="en-IN" dirty="0"/>
              <a:t>Author divide the floor in 8 by 8 matrix and using the </a:t>
            </a:r>
            <a:r>
              <a:rPr lang="en-IN" dirty="0" err="1"/>
              <a:t>fiber</a:t>
            </a:r>
            <a:r>
              <a:rPr lang="en-IN" dirty="0"/>
              <a:t> optics they can detect the position person is currently on. </a:t>
            </a:r>
            <a:endParaRPr lang="en-IN" dirty="0">
              <a:solidFill>
                <a:srgbClr val="C00000"/>
              </a:solidFill>
            </a:endParaRPr>
          </a:p>
        </p:txBody>
      </p:sp>
      <p:graphicFrame>
        <p:nvGraphicFramePr>
          <p:cNvPr id="4" name="Object 3">
            <a:extLst>
              <a:ext uri="{FF2B5EF4-FFF2-40B4-BE49-F238E27FC236}">
                <a16:creationId xmlns:a16="http://schemas.microsoft.com/office/drawing/2014/main" id="{B491601C-FD21-451B-A8C3-DA06003E0B3D}"/>
              </a:ext>
            </a:extLst>
          </p:cNvPr>
          <p:cNvGraphicFramePr>
            <a:graphicFrameLocks noChangeAspect="1"/>
          </p:cNvGraphicFramePr>
          <p:nvPr>
            <p:extLst>
              <p:ext uri="{D42A27DB-BD31-4B8C-83A1-F6EECF244321}">
                <p14:modId xmlns:p14="http://schemas.microsoft.com/office/powerpoint/2010/main" val="4220196069"/>
              </p:ext>
            </p:extLst>
          </p:nvPr>
        </p:nvGraphicFramePr>
        <p:xfrm>
          <a:off x="4778896" y="5826721"/>
          <a:ext cx="3373437" cy="482600"/>
        </p:xfrm>
        <a:graphic>
          <a:graphicData uri="http://schemas.openxmlformats.org/presentationml/2006/ole">
            <mc:AlternateContent xmlns:mc="http://schemas.openxmlformats.org/markup-compatibility/2006">
              <mc:Choice xmlns:v="urn:schemas-microsoft-com:vml" Requires="v">
                <p:oleObj spid="_x0000_s9227" name="Packager Shell Object" showAsIcon="1" r:id="rId3" imgW="3373560" imgH="482400" progId="Package">
                  <p:embed/>
                </p:oleObj>
              </mc:Choice>
              <mc:Fallback>
                <p:oleObj name="Packager Shell Object" showAsIcon="1" r:id="rId3" imgW="3373560" imgH="482400" progId="Package">
                  <p:embed/>
                  <p:pic>
                    <p:nvPicPr>
                      <p:cNvPr id="0" name=""/>
                      <p:cNvPicPr/>
                      <p:nvPr/>
                    </p:nvPicPr>
                    <p:blipFill>
                      <a:blip r:embed="rId4"/>
                      <a:stretch>
                        <a:fillRect/>
                      </a:stretch>
                    </p:blipFill>
                    <p:spPr>
                      <a:xfrm>
                        <a:off x="4778896" y="5826721"/>
                        <a:ext cx="3373437" cy="482600"/>
                      </a:xfrm>
                      <a:prstGeom prst="rect">
                        <a:avLst/>
                      </a:prstGeom>
                    </p:spPr>
                  </p:pic>
                </p:oleObj>
              </mc:Fallback>
            </mc:AlternateContent>
          </a:graphicData>
        </a:graphic>
      </p:graphicFrame>
    </p:spTree>
    <p:extLst>
      <p:ext uri="{BB962C8B-B14F-4D97-AF65-F5344CB8AC3E}">
        <p14:creationId xmlns:p14="http://schemas.microsoft.com/office/powerpoint/2010/main" val="562804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Using the time information, they can detect which direction person is moving or is not moving at all. </a:t>
            </a:r>
          </a:p>
          <a:p>
            <a:r>
              <a:rPr lang="en-IN" dirty="0"/>
              <a:t>Thus, using block and motion information system can be trained using samples for walking, walking while thinking and resting or working activities. </a:t>
            </a:r>
          </a:p>
          <a:p>
            <a:r>
              <a:rPr lang="en-IN" dirty="0"/>
              <a:t>When a test sequence is given using </a:t>
            </a:r>
            <a:r>
              <a:rPr lang="en-IN"/>
              <a:t>the probability </a:t>
            </a:r>
            <a:r>
              <a:rPr lang="en-IN" dirty="0"/>
              <a:t>of sequence from training sequences the activity can be predicted. </a:t>
            </a:r>
          </a:p>
          <a:p>
            <a:pPr marL="0" indent="0">
              <a:buNone/>
            </a:pPr>
            <a:endParaRPr lang="en-IN" dirty="0">
              <a:solidFill>
                <a:srgbClr val="C00000"/>
              </a:solidFill>
            </a:endParaRPr>
          </a:p>
        </p:txBody>
      </p:sp>
    </p:spTree>
    <p:extLst>
      <p:ext uri="{BB962C8B-B14F-4D97-AF65-F5344CB8AC3E}">
        <p14:creationId xmlns:p14="http://schemas.microsoft.com/office/powerpoint/2010/main" val="202729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Introduction</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dirty="0"/>
              <a:t>Human activities are the set of actions performed by human while doing some task. E.g.: walking, running, waving hand, working, eating etc.</a:t>
            </a:r>
          </a:p>
          <a:p>
            <a:pPr algn="just"/>
            <a:r>
              <a:rPr lang="en-IN" dirty="0"/>
              <a:t>Humans can learn easily and identify what action is being performed at certain time by other individual(s).</a:t>
            </a:r>
          </a:p>
          <a:p>
            <a:pPr algn="just"/>
            <a:r>
              <a:rPr lang="en-IN" dirty="0"/>
              <a:t>We need to automatically detect human activities and report any unusual activity like theft, accident or falling of elderly people.</a:t>
            </a:r>
          </a:p>
        </p:txBody>
      </p:sp>
    </p:spTree>
    <p:extLst>
      <p:ext uri="{BB962C8B-B14F-4D97-AF65-F5344CB8AC3E}">
        <p14:creationId xmlns:p14="http://schemas.microsoft.com/office/powerpoint/2010/main" val="3661827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If more than 2 blocks are giving </a:t>
            </a:r>
            <a:r>
              <a:rPr lang="en-IN" dirty="0" err="1"/>
              <a:t>fiber</a:t>
            </a:r>
            <a:r>
              <a:rPr lang="en-IN" dirty="0"/>
              <a:t> optic signal then we can assume more than 1 person is present and we can make 2 sequences tracking adjacent blocks and match activity of 2 persons. </a:t>
            </a:r>
          </a:p>
          <a:p>
            <a:r>
              <a:rPr lang="en-IN" dirty="0"/>
              <a:t>In the above way author is able to track these activities: Walking, Working, Resting Walking &amp; Working, Talking with around 90% correct detection. </a:t>
            </a:r>
          </a:p>
          <a:p>
            <a:endParaRPr lang="en-IN" dirty="0">
              <a:solidFill>
                <a:srgbClr val="C00000"/>
              </a:solidFill>
            </a:endParaRPr>
          </a:p>
        </p:txBody>
      </p:sp>
    </p:spTree>
    <p:extLst>
      <p:ext uri="{BB962C8B-B14F-4D97-AF65-F5344CB8AC3E}">
        <p14:creationId xmlns:p14="http://schemas.microsoft.com/office/powerpoint/2010/main" val="2506905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 completed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Papers accepted:</a:t>
            </a:r>
          </a:p>
          <a:p>
            <a:pPr marL="0" indent="0">
              <a:buNone/>
            </a:pPr>
            <a:r>
              <a:rPr lang="en-IN" dirty="0"/>
              <a:t>I Convoluted Cosmos: Classifying Galaxy Images using Deep Learning </a:t>
            </a:r>
          </a:p>
          <a:p>
            <a:r>
              <a:rPr lang="en-IN" sz="2400" dirty="0"/>
              <a:t>Authors: Diganta Misra, Sachi Nandan Mohanty, Mohit Agarwal, Suneet K. Gupta</a:t>
            </a:r>
          </a:p>
          <a:p>
            <a:pPr marL="0" indent="0">
              <a:buNone/>
            </a:pPr>
            <a:r>
              <a:rPr lang="en-IN" sz="2400" dirty="0"/>
              <a:t> </a:t>
            </a:r>
          </a:p>
          <a:p>
            <a:r>
              <a:rPr lang="en-IN" sz="2400" dirty="0"/>
              <a:t>Conference: 3rd International Conference on Data Management, Analytics &amp; Innovation, Venue: Kuala Lumpur, Malaysia | Date: 18 - 20 January, 2019</a:t>
            </a:r>
          </a:p>
          <a:p>
            <a:pPr marL="0" indent="0">
              <a:buNone/>
            </a:pPr>
            <a:r>
              <a:rPr lang="en-IN" sz="2400" dirty="0"/>
              <a:t> </a:t>
            </a:r>
          </a:p>
          <a:p>
            <a:r>
              <a:rPr lang="en-IN" sz="2400" dirty="0"/>
              <a:t>To be published in: Conference Proceedings by Springer.</a:t>
            </a:r>
          </a:p>
          <a:p>
            <a:endParaRPr lang="en-IN" sz="2400" dirty="0"/>
          </a:p>
          <a:p>
            <a:pPr marL="0" indent="0">
              <a:buNone/>
            </a:pPr>
            <a:endParaRPr lang="en-IN" dirty="0">
              <a:solidFill>
                <a:srgbClr val="C00000"/>
              </a:solidFill>
            </a:endParaRPr>
          </a:p>
        </p:txBody>
      </p:sp>
      <p:graphicFrame>
        <p:nvGraphicFramePr>
          <p:cNvPr id="4" name="Object 3">
            <a:extLst>
              <a:ext uri="{FF2B5EF4-FFF2-40B4-BE49-F238E27FC236}">
                <a16:creationId xmlns:a16="http://schemas.microsoft.com/office/drawing/2014/main" id="{881AC430-FCD8-4E06-8421-509197974C68}"/>
              </a:ext>
            </a:extLst>
          </p:cNvPr>
          <p:cNvGraphicFramePr>
            <a:graphicFrameLocks noChangeAspect="1"/>
          </p:cNvGraphicFramePr>
          <p:nvPr>
            <p:extLst>
              <p:ext uri="{D42A27DB-BD31-4B8C-83A1-F6EECF244321}">
                <p14:modId xmlns:p14="http://schemas.microsoft.com/office/powerpoint/2010/main" val="1958356082"/>
              </p:ext>
            </p:extLst>
          </p:nvPr>
        </p:nvGraphicFramePr>
        <p:xfrm>
          <a:off x="8667328" y="5445224"/>
          <a:ext cx="1446213" cy="482600"/>
        </p:xfrm>
        <a:graphic>
          <a:graphicData uri="http://schemas.openxmlformats.org/presentationml/2006/ole">
            <mc:AlternateContent xmlns:mc="http://schemas.openxmlformats.org/markup-compatibility/2006">
              <mc:Choice xmlns:v="urn:schemas-microsoft-com:vml" Requires="v">
                <p:oleObj spid="_x0000_s2067" name="Packager Shell Object" showAsIcon="1" r:id="rId3" imgW="1445760" imgH="482400" progId="Package">
                  <p:embed/>
                </p:oleObj>
              </mc:Choice>
              <mc:Fallback>
                <p:oleObj name="Packager Shell Object" showAsIcon="1" r:id="rId3" imgW="1445760" imgH="482400" progId="Package">
                  <p:embed/>
                  <p:pic>
                    <p:nvPicPr>
                      <p:cNvPr id="0" name=""/>
                      <p:cNvPicPr/>
                      <p:nvPr/>
                    </p:nvPicPr>
                    <p:blipFill>
                      <a:blip r:embed="rId4"/>
                      <a:stretch>
                        <a:fillRect/>
                      </a:stretch>
                    </p:blipFill>
                    <p:spPr>
                      <a:xfrm>
                        <a:off x="8667328" y="5445224"/>
                        <a:ext cx="1446213" cy="482600"/>
                      </a:xfrm>
                      <a:prstGeom prst="rect">
                        <a:avLst/>
                      </a:prstGeom>
                    </p:spPr>
                  </p:pic>
                </p:oleObj>
              </mc:Fallback>
            </mc:AlternateContent>
          </a:graphicData>
        </a:graphic>
      </p:graphicFrame>
    </p:spTree>
    <p:extLst>
      <p:ext uri="{BB962C8B-B14F-4D97-AF65-F5344CB8AC3E}">
        <p14:creationId xmlns:p14="http://schemas.microsoft.com/office/powerpoint/2010/main" val="747309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 completed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Papers accepted:</a:t>
            </a:r>
          </a:p>
          <a:p>
            <a:pPr marL="0" indent="0">
              <a:buNone/>
            </a:pPr>
            <a:r>
              <a:rPr lang="en-IN" dirty="0"/>
              <a:t>II Potato crop disease classification using Convolutional Neural Network</a:t>
            </a:r>
          </a:p>
          <a:p>
            <a:r>
              <a:rPr lang="en-IN" sz="2400" dirty="0"/>
              <a:t>Authors:  Mohit Agarwal, Diganta Misra, Amit Sinha, Rahul Mishra and Suneet Gupta</a:t>
            </a:r>
          </a:p>
          <a:p>
            <a:pPr marL="0" indent="0">
              <a:buNone/>
            </a:pPr>
            <a:endParaRPr lang="en-IN" sz="2400" dirty="0"/>
          </a:p>
          <a:p>
            <a:r>
              <a:rPr lang="en-IN" sz="2400" dirty="0"/>
              <a:t>Conference:  Smart IOT Systems: Innovations In Computing , Venue: Manipal University Jaipur | Date: 18 - 20 January, 2019</a:t>
            </a:r>
          </a:p>
          <a:p>
            <a:pPr marL="0" indent="0">
              <a:buNone/>
            </a:pPr>
            <a:endParaRPr lang="en-IN" sz="2400" dirty="0"/>
          </a:p>
          <a:p>
            <a:r>
              <a:rPr lang="en-IN" sz="2400" dirty="0"/>
              <a:t>To be published in: Conference Proceedings by Springer.</a:t>
            </a:r>
          </a:p>
          <a:p>
            <a:pPr marL="0" indent="0">
              <a:buNone/>
            </a:pPr>
            <a:endParaRPr lang="en-IN" dirty="0">
              <a:solidFill>
                <a:srgbClr val="C00000"/>
              </a:solidFill>
            </a:endParaRPr>
          </a:p>
        </p:txBody>
      </p:sp>
      <p:graphicFrame>
        <p:nvGraphicFramePr>
          <p:cNvPr id="7" name="Object 6">
            <a:extLst>
              <a:ext uri="{FF2B5EF4-FFF2-40B4-BE49-F238E27FC236}">
                <a16:creationId xmlns:a16="http://schemas.microsoft.com/office/drawing/2014/main" id="{1F17EA9A-9D80-48F1-9435-B8612A47C616}"/>
              </a:ext>
            </a:extLst>
          </p:cNvPr>
          <p:cNvGraphicFramePr>
            <a:graphicFrameLocks noChangeAspect="1"/>
          </p:cNvGraphicFramePr>
          <p:nvPr>
            <p:extLst>
              <p:ext uri="{D42A27DB-BD31-4B8C-83A1-F6EECF244321}">
                <p14:modId xmlns:p14="http://schemas.microsoft.com/office/powerpoint/2010/main" val="4062074410"/>
              </p:ext>
            </p:extLst>
          </p:nvPr>
        </p:nvGraphicFramePr>
        <p:xfrm>
          <a:off x="8307288" y="5445224"/>
          <a:ext cx="1473200" cy="482600"/>
        </p:xfrm>
        <a:graphic>
          <a:graphicData uri="http://schemas.openxmlformats.org/presentationml/2006/ole">
            <mc:AlternateContent xmlns:mc="http://schemas.openxmlformats.org/markup-compatibility/2006">
              <mc:Choice xmlns:v="urn:schemas-microsoft-com:vml" Requires="v">
                <p:oleObj spid="_x0000_s1044" name="Packager Shell Object" showAsIcon="1" r:id="rId3" imgW="1472760" imgH="482400" progId="Package">
                  <p:embed/>
                </p:oleObj>
              </mc:Choice>
              <mc:Fallback>
                <p:oleObj name="Packager Shell Object" showAsIcon="1" r:id="rId3" imgW="1472760" imgH="482400" progId="Package">
                  <p:embed/>
                  <p:pic>
                    <p:nvPicPr>
                      <p:cNvPr id="0" name=""/>
                      <p:cNvPicPr/>
                      <p:nvPr/>
                    </p:nvPicPr>
                    <p:blipFill>
                      <a:blip r:embed="rId4"/>
                      <a:stretch>
                        <a:fillRect/>
                      </a:stretch>
                    </p:blipFill>
                    <p:spPr>
                      <a:xfrm>
                        <a:off x="8307288" y="5445224"/>
                        <a:ext cx="1473200" cy="482600"/>
                      </a:xfrm>
                      <a:prstGeom prst="rect">
                        <a:avLst/>
                      </a:prstGeom>
                    </p:spPr>
                  </p:pic>
                </p:oleObj>
              </mc:Fallback>
            </mc:AlternateContent>
          </a:graphicData>
        </a:graphic>
      </p:graphicFrame>
    </p:spTree>
    <p:extLst>
      <p:ext uri="{BB962C8B-B14F-4D97-AF65-F5344CB8AC3E}">
        <p14:creationId xmlns:p14="http://schemas.microsoft.com/office/powerpoint/2010/main" val="107547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Papers to be submitted for SCI-indexed journal:</a:t>
            </a:r>
          </a:p>
          <a:p>
            <a:pPr marL="0" indent="0" algn="just">
              <a:buNone/>
            </a:pPr>
            <a:r>
              <a:rPr lang="en-IN" dirty="0"/>
              <a:t>III Identification of plant leaves diseases using Deep Convolutional Neural Network</a:t>
            </a:r>
          </a:p>
          <a:p>
            <a:pPr marL="0" indent="0">
              <a:buNone/>
            </a:pPr>
            <a:endParaRPr lang="en-IN" dirty="0"/>
          </a:p>
          <a:p>
            <a:r>
              <a:rPr lang="en-IN" sz="2400" dirty="0"/>
              <a:t>Authors:  Arun Pandian J, Mohit Agarwal , G </a:t>
            </a:r>
            <a:r>
              <a:rPr lang="en-IN" sz="2400" dirty="0" err="1"/>
              <a:t>Geetharamani</a:t>
            </a:r>
            <a:r>
              <a:rPr lang="en-IN" sz="2400" dirty="0"/>
              <a:t> , Suneet Kumar Gupta , K. K. Biswas</a:t>
            </a:r>
          </a:p>
          <a:p>
            <a:pPr marL="0" indent="0">
              <a:buNone/>
            </a:pPr>
            <a:endParaRPr lang="en-IN" dirty="0">
              <a:solidFill>
                <a:srgbClr val="C00000"/>
              </a:solidFill>
            </a:endParaRPr>
          </a:p>
        </p:txBody>
      </p:sp>
    </p:spTree>
    <p:extLst>
      <p:ext uri="{BB962C8B-B14F-4D97-AF65-F5344CB8AC3E}">
        <p14:creationId xmlns:p14="http://schemas.microsoft.com/office/powerpoint/2010/main" val="2783718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Introduction:</a:t>
            </a:r>
          </a:p>
          <a:p>
            <a:pPr algn="just"/>
            <a:r>
              <a:rPr lang="en-IN" dirty="0"/>
              <a:t>The Deep CNN model is trained on an open dataset having 54305 images of different plants leaves and 1143 images of without any leaves.</a:t>
            </a:r>
          </a:p>
          <a:p>
            <a:pPr algn="just"/>
            <a:r>
              <a:rPr lang="en-IN" dirty="0"/>
              <a:t>The proposed Deep CNN model has trained for different number of epochs varying from 500 to 3000 on augmented and non-augmented dataset.</a:t>
            </a:r>
            <a:endParaRPr lang="en-IN" dirty="0">
              <a:solidFill>
                <a:srgbClr val="C00000"/>
              </a:solidFill>
            </a:endParaRPr>
          </a:p>
        </p:txBody>
      </p:sp>
    </p:spTree>
    <p:extLst>
      <p:ext uri="{BB962C8B-B14F-4D97-AF65-F5344CB8AC3E}">
        <p14:creationId xmlns:p14="http://schemas.microsoft.com/office/powerpoint/2010/main" val="672697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Architecture Diagram:</a:t>
            </a:r>
          </a:p>
          <a:p>
            <a:pPr marL="0" indent="0">
              <a:buNone/>
            </a:pPr>
            <a:endParaRPr lang="en-IN" dirty="0">
              <a:solidFill>
                <a:srgbClr val="C00000"/>
              </a:solidFill>
            </a:endParaRPr>
          </a:p>
          <a:p>
            <a:pPr marL="0" indent="0">
              <a:buNone/>
            </a:pPr>
            <a:endParaRPr lang="en-IN" dirty="0">
              <a:solidFill>
                <a:srgbClr val="C00000"/>
              </a:solidFill>
            </a:endParaRPr>
          </a:p>
        </p:txBody>
      </p:sp>
      <p:pic>
        <p:nvPicPr>
          <p:cNvPr id="7" name="Picture 6">
            <a:extLst>
              <a:ext uri="{FF2B5EF4-FFF2-40B4-BE49-F238E27FC236}">
                <a16:creationId xmlns:a16="http://schemas.microsoft.com/office/drawing/2014/main" id="{EC7A12CA-A319-4D22-826B-589CBF4A2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11" y="2304286"/>
            <a:ext cx="10322236" cy="3284954"/>
          </a:xfrm>
          <a:prstGeom prst="rect">
            <a:avLst/>
          </a:prstGeom>
        </p:spPr>
      </p:pic>
    </p:spTree>
    <p:extLst>
      <p:ext uri="{BB962C8B-B14F-4D97-AF65-F5344CB8AC3E}">
        <p14:creationId xmlns:p14="http://schemas.microsoft.com/office/powerpoint/2010/main" val="1231202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Accuracy comparison with other models:</a:t>
            </a:r>
          </a:p>
          <a:p>
            <a:pPr marL="0" indent="0">
              <a:buNone/>
            </a:pPr>
            <a:endParaRPr lang="en-IN" dirty="0">
              <a:solidFill>
                <a:srgbClr val="C00000"/>
              </a:solidFill>
            </a:endParaRPr>
          </a:p>
          <a:p>
            <a:pPr marL="0" indent="0">
              <a:buNone/>
            </a:pPr>
            <a:endParaRPr lang="en-IN" dirty="0">
              <a:solidFill>
                <a:srgbClr val="C00000"/>
              </a:solidFill>
            </a:endParaRPr>
          </a:p>
        </p:txBody>
      </p:sp>
      <p:pic>
        <p:nvPicPr>
          <p:cNvPr id="5" name="Picture 4">
            <a:extLst>
              <a:ext uri="{FF2B5EF4-FFF2-40B4-BE49-F238E27FC236}">
                <a16:creationId xmlns:a16="http://schemas.microsoft.com/office/drawing/2014/main" id="{8615F876-5AEC-42EE-AD72-B1B05A7BD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552" y="2564903"/>
            <a:ext cx="7344816" cy="3840659"/>
          </a:xfrm>
          <a:prstGeom prst="rect">
            <a:avLst/>
          </a:prstGeom>
        </p:spPr>
      </p:pic>
    </p:spTree>
    <p:extLst>
      <p:ext uri="{BB962C8B-B14F-4D97-AF65-F5344CB8AC3E}">
        <p14:creationId xmlns:p14="http://schemas.microsoft.com/office/powerpoint/2010/main" val="4037406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Related Research</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ROC Curves of all models:</a:t>
            </a:r>
          </a:p>
          <a:p>
            <a:pPr marL="0" indent="0">
              <a:buNone/>
            </a:pPr>
            <a:endParaRPr lang="en-IN" dirty="0">
              <a:solidFill>
                <a:srgbClr val="C00000"/>
              </a:solidFill>
            </a:endParaRPr>
          </a:p>
          <a:p>
            <a:pPr marL="0" indent="0">
              <a:buNone/>
            </a:pPr>
            <a:endParaRPr lang="en-IN" dirty="0">
              <a:solidFill>
                <a:srgbClr val="C00000"/>
              </a:solidFill>
            </a:endParaRPr>
          </a:p>
        </p:txBody>
      </p:sp>
      <p:pic>
        <p:nvPicPr>
          <p:cNvPr id="8" name="Picture 7">
            <a:extLst>
              <a:ext uri="{FF2B5EF4-FFF2-40B4-BE49-F238E27FC236}">
                <a16:creationId xmlns:a16="http://schemas.microsoft.com/office/drawing/2014/main" id="{9BA38F45-9DE1-4347-8C04-868F71DD1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20" y="2541163"/>
            <a:ext cx="4941426" cy="3531405"/>
          </a:xfrm>
          <a:prstGeom prst="rect">
            <a:avLst/>
          </a:prstGeom>
        </p:spPr>
      </p:pic>
    </p:spTree>
    <p:extLst>
      <p:ext uri="{BB962C8B-B14F-4D97-AF65-F5344CB8AC3E}">
        <p14:creationId xmlns:p14="http://schemas.microsoft.com/office/powerpoint/2010/main" val="2760094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052736"/>
            <a:ext cx="10515600" cy="72008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References</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242392" y="1700808"/>
            <a:ext cx="11111408" cy="460851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a:t>[1] Human Activity Recognition Based on R  Transform, Ying Wang, </a:t>
            </a:r>
            <a:r>
              <a:rPr lang="en-IN" sz="1800" dirty="0" err="1"/>
              <a:t>Kaiqi</a:t>
            </a:r>
            <a:r>
              <a:rPr lang="en-IN" sz="1800" dirty="0"/>
              <a:t> Huang </a:t>
            </a:r>
            <a:r>
              <a:rPr lang="en-IN" sz="1800" dirty="0" err="1"/>
              <a:t>andTieniu</a:t>
            </a:r>
            <a:r>
              <a:rPr lang="en-IN" sz="1800" dirty="0"/>
              <a:t> Tan, 1-4244-1180-7/07/$25.00 ©2007 IEEE    </a:t>
            </a:r>
          </a:p>
          <a:p>
            <a:pPr marL="0" indent="0">
              <a:buNone/>
            </a:pPr>
            <a:r>
              <a:rPr lang="en-IN" sz="1800" dirty="0"/>
              <a:t>[2] Human Activity Recognition with Metric Learning, Du Tran and Alexander Sorokin, ECCV 2008, Part I, LNCS 5302, pp. 548–561, 2008. Springer-Verlag Berlin Heidelberg 2008</a:t>
            </a:r>
          </a:p>
          <a:p>
            <a:pPr marL="0" indent="0">
              <a:buNone/>
            </a:pPr>
            <a:r>
              <a:rPr lang="en-IN" sz="1800" dirty="0"/>
              <a:t>[3] Video Representation Learning Using Discriminative Pooling, </a:t>
            </a:r>
            <a:r>
              <a:rPr lang="en-IN" sz="1800" dirty="0" err="1"/>
              <a:t>Jue</a:t>
            </a:r>
            <a:r>
              <a:rPr lang="en-IN" sz="1800" dirty="0"/>
              <a:t> Wang, Anoop </a:t>
            </a:r>
            <a:r>
              <a:rPr lang="en-IN" sz="1800" dirty="0" err="1"/>
              <a:t>Cherian,Fatih</a:t>
            </a:r>
            <a:r>
              <a:rPr lang="en-IN" sz="1800" dirty="0"/>
              <a:t> </a:t>
            </a:r>
            <a:r>
              <a:rPr lang="en-IN" sz="1800" dirty="0" err="1"/>
              <a:t>Porikli</a:t>
            </a:r>
            <a:r>
              <a:rPr lang="en-IN" sz="1800" dirty="0"/>
              <a:t> and Stephen Gould, Accepted in CVPR2018, arXiv:1803.10628v2 [cs.CV] 29 Mar 2018    </a:t>
            </a:r>
          </a:p>
          <a:p>
            <a:pPr marL="0" indent="0">
              <a:buNone/>
            </a:pPr>
            <a:r>
              <a:rPr lang="en-IN" sz="1800" dirty="0"/>
              <a:t>[4] Social Scene Understanding: End-to-End Multi-Person Action Localization and Collective Activity Recognition, Timur </a:t>
            </a:r>
            <a:r>
              <a:rPr lang="en-IN" sz="1800" dirty="0" err="1"/>
              <a:t>Bagautdinov</a:t>
            </a:r>
            <a:r>
              <a:rPr lang="en-IN" sz="1800" dirty="0"/>
              <a:t>, Alexandre </a:t>
            </a:r>
            <a:r>
              <a:rPr lang="en-IN" sz="1800" dirty="0" err="1"/>
              <a:t>Alahi</a:t>
            </a:r>
            <a:r>
              <a:rPr lang="en-IN" sz="1800" dirty="0"/>
              <a:t>, </a:t>
            </a:r>
            <a:r>
              <a:rPr lang="en-IN" sz="1800" dirty="0" err="1"/>
              <a:t>Franc¸ois</a:t>
            </a:r>
            <a:r>
              <a:rPr lang="en-IN" sz="1800" dirty="0"/>
              <a:t> Fleuret, Pascal </a:t>
            </a:r>
            <a:r>
              <a:rPr lang="en-IN" sz="1800" dirty="0" err="1"/>
              <a:t>Fua</a:t>
            </a:r>
            <a:r>
              <a:rPr lang="en-IN" sz="1800" dirty="0"/>
              <a:t>, Silvio Savarese, 1063-6919/17 $31.00 © 2017 IEEE, 2017 IEEE Conference on Computer Vision and Pattern Recognition</a:t>
            </a:r>
          </a:p>
          <a:p>
            <a:pPr marL="0" indent="0">
              <a:buNone/>
            </a:pPr>
            <a:r>
              <a:rPr lang="en-IN" sz="1800" dirty="0"/>
              <a:t>[5] </a:t>
            </a:r>
            <a:r>
              <a:rPr lang="en-IN" sz="1800" dirty="0" err="1"/>
              <a:t>MiCT</a:t>
            </a:r>
            <a:r>
              <a:rPr lang="en-IN" sz="1800" dirty="0"/>
              <a:t>: Mixed 3D/2D Convolutional Tube for Human Action Recognition, </a:t>
            </a:r>
            <a:r>
              <a:rPr lang="en-IN" sz="1800" dirty="0" err="1"/>
              <a:t>Yizhou</a:t>
            </a:r>
            <a:r>
              <a:rPr lang="en-IN" sz="1800" dirty="0"/>
              <a:t> Zhou,  </a:t>
            </a:r>
            <a:r>
              <a:rPr lang="en-IN" sz="1800" dirty="0" err="1"/>
              <a:t>Xiaoyan</a:t>
            </a:r>
            <a:r>
              <a:rPr lang="en-IN" sz="1800" dirty="0"/>
              <a:t> Sun, Zheng-Jun </a:t>
            </a:r>
            <a:r>
              <a:rPr lang="en-IN" sz="1800" dirty="0" err="1"/>
              <a:t>Zha</a:t>
            </a:r>
            <a:r>
              <a:rPr lang="en-IN" sz="1800" dirty="0"/>
              <a:t>, Wenjun Zeng, accepted in CVPR 2018 </a:t>
            </a:r>
          </a:p>
          <a:p>
            <a:pPr marL="0" indent="0">
              <a:buNone/>
            </a:pPr>
            <a:r>
              <a:rPr lang="en-IN" sz="1800" dirty="0"/>
              <a:t>[6] </a:t>
            </a:r>
            <a:r>
              <a:rPr lang="en-IN" sz="1800" dirty="0" err="1"/>
              <a:t>Modeling</a:t>
            </a:r>
            <a:r>
              <a:rPr lang="en-IN" sz="1800" dirty="0"/>
              <a:t> Human Activity From Voxel Person Using Fuzzy Logic, Derek Anderson, Robert H. Luke, James M. Keller, Marjorie </a:t>
            </a:r>
            <a:r>
              <a:rPr lang="en-IN" sz="1800" dirty="0" err="1"/>
              <a:t>Skubic</a:t>
            </a:r>
            <a:r>
              <a:rPr lang="en-IN" sz="1800" dirty="0"/>
              <a:t>, Marilyn J. </a:t>
            </a:r>
            <a:r>
              <a:rPr lang="en-IN" sz="1800" dirty="0" err="1"/>
              <a:t>Rantz</a:t>
            </a:r>
            <a:r>
              <a:rPr lang="en-IN" sz="1800" dirty="0"/>
              <a:t>, and Myra A. </a:t>
            </a:r>
            <a:r>
              <a:rPr lang="en-IN" sz="1800" dirty="0" err="1"/>
              <a:t>Aud</a:t>
            </a:r>
            <a:r>
              <a:rPr lang="en-IN" sz="1800" dirty="0"/>
              <a:t>, IEEE TRANSACTIONS ON FUZZY SYSTEMS, VOL. 17, NO. 1, FEBRUARY 2009</a:t>
            </a:r>
          </a:p>
          <a:p>
            <a:pPr marL="0" indent="0">
              <a:buNone/>
            </a:pPr>
            <a:r>
              <a:rPr lang="en-IN" sz="1800" dirty="0"/>
              <a:t>[7] Human Movement </a:t>
            </a:r>
            <a:r>
              <a:rPr lang="en-IN" sz="1800" dirty="0" err="1"/>
              <a:t>Modeling</a:t>
            </a:r>
            <a:r>
              <a:rPr lang="en-IN" sz="1800" dirty="0"/>
              <a:t> and Activity Perception Based on </a:t>
            </a:r>
            <a:r>
              <a:rPr lang="en-IN" sz="1800" dirty="0" err="1"/>
              <a:t>Fiber</a:t>
            </a:r>
            <a:r>
              <a:rPr lang="en-IN" sz="1800" dirty="0"/>
              <a:t>-Optic Sensing System, </a:t>
            </a:r>
            <a:r>
              <a:rPr lang="en-IN" sz="1800" dirty="0" err="1"/>
              <a:t>Qingquan</a:t>
            </a:r>
            <a:r>
              <a:rPr lang="en-IN" sz="1800" dirty="0"/>
              <a:t> Sun, Fei Hu, and Qi Hao, IEEE TRANSACTIONS ON HUMAN-MACHINE SYSTEMS, VOL. 44, NO. 6, DECEMBER 2014 </a:t>
            </a:r>
          </a:p>
        </p:txBody>
      </p:sp>
    </p:spTree>
    <p:extLst>
      <p:ext uri="{BB962C8B-B14F-4D97-AF65-F5344CB8AC3E}">
        <p14:creationId xmlns:p14="http://schemas.microsoft.com/office/powerpoint/2010/main" val="1698543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124744"/>
            <a:ext cx="10515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IN" b="1" dirty="0">
              <a:solidFill>
                <a:srgbClr val="0070C0"/>
              </a:solidFill>
            </a:endParaRP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386408" y="1772816"/>
            <a:ext cx="10967392" cy="45365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b="1" dirty="0">
                <a:solidFill>
                  <a:srgbClr val="0070C0"/>
                </a:solidFill>
              </a:rPr>
              <a:t>		</a:t>
            </a:r>
          </a:p>
          <a:p>
            <a:pPr marL="0" indent="0">
              <a:buNone/>
            </a:pPr>
            <a:endParaRPr lang="en-IN" b="1" dirty="0">
              <a:solidFill>
                <a:srgbClr val="0070C0"/>
              </a:solidFill>
            </a:endParaRPr>
          </a:p>
          <a:p>
            <a:pPr marL="0" indent="0" algn="ctr">
              <a:buNone/>
            </a:pPr>
            <a:r>
              <a:rPr lang="en-IN" sz="5400" b="1" dirty="0">
                <a:solidFill>
                  <a:srgbClr val="0070C0"/>
                </a:solidFill>
              </a:rPr>
              <a:t>Thank You…</a:t>
            </a:r>
          </a:p>
        </p:txBody>
      </p:sp>
    </p:spTree>
    <p:extLst>
      <p:ext uri="{BB962C8B-B14F-4D97-AF65-F5344CB8AC3E}">
        <p14:creationId xmlns:p14="http://schemas.microsoft.com/office/powerpoint/2010/main" val="876416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Introduction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Surveillance</a:t>
            </a:r>
          </a:p>
          <a:p>
            <a:pPr algn="just"/>
            <a:r>
              <a:rPr lang="en-IN" dirty="0"/>
              <a:t>Stealing, present in late hours, standing near cupboard, working on computer, sleeping on desk, </a:t>
            </a:r>
          </a:p>
          <a:p>
            <a:pPr marL="0" indent="0">
              <a:buNone/>
            </a:pPr>
            <a:r>
              <a:rPr lang="en-IN" dirty="0"/>
              <a:t>School surveillance</a:t>
            </a:r>
          </a:p>
          <a:p>
            <a:pPr algn="just"/>
            <a:r>
              <a:rPr lang="en-IN" dirty="0"/>
              <a:t>Proper class, students making noise, only 2 persons in a room, few students fighting, no teacher.</a:t>
            </a:r>
          </a:p>
        </p:txBody>
      </p:sp>
    </p:spTree>
    <p:extLst>
      <p:ext uri="{BB962C8B-B14F-4D97-AF65-F5344CB8AC3E}">
        <p14:creationId xmlns:p14="http://schemas.microsoft.com/office/powerpoint/2010/main" val="255139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Problem Statement</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dirty="0"/>
              <a:t>The objective is to detect some predefined actions of human subjects in indoor and outdoor environment using RGB cameras so that the work can easily be used with installed CCTV cameras.</a:t>
            </a:r>
          </a:p>
        </p:txBody>
      </p:sp>
    </p:spTree>
    <p:extLst>
      <p:ext uri="{BB962C8B-B14F-4D97-AF65-F5344CB8AC3E}">
        <p14:creationId xmlns:p14="http://schemas.microsoft.com/office/powerpoint/2010/main" val="183459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Use Case</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The intent to identify human actions is to help in these cases:</a:t>
            </a:r>
          </a:p>
          <a:p>
            <a:pPr algn="just"/>
            <a:r>
              <a:rPr lang="en-IN" dirty="0"/>
              <a:t>When elderly person alone at home is having some attention need like falling, shivering, crying etc.</a:t>
            </a:r>
          </a:p>
          <a:p>
            <a:pPr algn="just"/>
            <a:r>
              <a:rPr lang="en-IN" dirty="0"/>
              <a:t>When some theft or accident has happened in public place to alarm the police for fast action automatically.</a:t>
            </a:r>
          </a:p>
        </p:txBody>
      </p:sp>
    </p:spTree>
    <p:extLst>
      <p:ext uri="{BB962C8B-B14F-4D97-AF65-F5344CB8AC3E}">
        <p14:creationId xmlns:p14="http://schemas.microsoft.com/office/powerpoint/2010/main" val="161668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solidFill>
                  <a:srgbClr val="C00000"/>
                </a:solidFill>
              </a:rPr>
              <a:t>[1] Human Activity Recognition Based on R  Transform, Ying Wang, </a:t>
            </a:r>
            <a:r>
              <a:rPr lang="en-IN" dirty="0" err="1">
                <a:solidFill>
                  <a:srgbClr val="C00000"/>
                </a:solidFill>
              </a:rPr>
              <a:t>Kaiqi</a:t>
            </a:r>
            <a:r>
              <a:rPr lang="en-IN" dirty="0">
                <a:solidFill>
                  <a:srgbClr val="C00000"/>
                </a:solidFill>
              </a:rPr>
              <a:t> Huang </a:t>
            </a:r>
            <a:r>
              <a:rPr lang="en-IN" dirty="0" err="1">
                <a:solidFill>
                  <a:srgbClr val="C00000"/>
                </a:solidFill>
              </a:rPr>
              <a:t>andTieniu</a:t>
            </a:r>
            <a:r>
              <a:rPr lang="en-IN" dirty="0">
                <a:solidFill>
                  <a:srgbClr val="C00000"/>
                </a:solidFill>
              </a:rPr>
              <a:t> Tan, 1-4244-1180-7/07/$25.00 ©2007 IEEE    </a:t>
            </a:r>
          </a:p>
          <a:p>
            <a:pPr algn="just"/>
            <a:r>
              <a:rPr lang="en-IN" dirty="0"/>
              <a:t>Silhouette of person is easily obtained by background subtraction and binarization.</a:t>
            </a:r>
          </a:p>
          <a:p>
            <a:r>
              <a:rPr lang="en-IN" dirty="0"/>
              <a:t>From the silhouette bounding box following is done to get R transform:</a:t>
            </a:r>
          </a:p>
          <a:p>
            <a:endParaRPr lang="en-IN" dirty="0"/>
          </a:p>
        </p:txBody>
      </p:sp>
      <p:pic>
        <p:nvPicPr>
          <p:cNvPr id="10" name="Picture 9">
            <a:extLst>
              <a:ext uri="{FF2B5EF4-FFF2-40B4-BE49-F238E27FC236}">
                <a16:creationId xmlns:a16="http://schemas.microsoft.com/office/drawing/2014/main" id="{4144A2FE-2449-48E8-B706-B0EB5483B4EF}"/>
              </a:ext>
            </a:extLst>
          </p:cNvPr>
          <p:cNvPicPr/>
          <p:nvPr/>
        </p:nvPicPr>
        <p:blipFill>
          <a:blip r:embed="rId3"/>
          <a:stretch>
            <a:fillRect/>
          </a:stretch>
        </p:blipFill>
        <p:spPr>
          <a:xfrm>
            <a:off x="2330624" y="5805264"/>
            <a:ext cx="4536504" cy="648072"/>
          </a:xfrm>
          <a:prstGeom prst="rect">
            <a:avLst/>
          </a:prstGeom>
        </p:spPr>
      </p:pic>
      <p:pic>
        <p:nvPicPr>
          <p:cNvPr id="11" name="Picture 10">
            <a:extLst>
              <a:ext uri="{FF2B5EF4-FFF2-40B4-BE49-F238E27FC236}">
                <a16:creationId xmlns:a16="http://schemas.microsoft.com/office/drawing/2014/main" id="{90A03142-4BD0-4CAF-842F-DFA52AC86046}"/>
              </a:ext>
            </a:extLst>
          </p:cNvPr>
          <p:cNvPicPr/>
          <p:nvPr/>
        </p:nvPicPr>
        <p:blipFill>
          <a:blip r:embed="rId4"/>
          <a:stretch>
            <a:fillRect/>
          </a:stretch>
        </p:blipFill>
        <p:spPr>
          <a:xfrm>
            <a:off x="7259874" y="5956105"/>
            <a:ext cx="1911509" cy="497231"/>
          </a:xfrm>
          <a:prstGeom prst="rect">
            <a:avLst/>
          </a:prstGeom>
        </p:spPr>
      </p:pic>
      <p:graphicFrame>
        <p:nvGraphicFramePr>
          <p:cNvPr id="4" name="Object 3">
            <a:extLst>
              <a:ext uri="{FF2B5EF4-FFF2-40B4-BE49-F238E27FC236}">
                <a16:creationId xmlns:a16="http://schemas.microsoft.com/office/drawing/2014/main" id="{3319ED85-E888-4FD9-8A95-69829ED2291B}"/>
              </a:ext>
            </a:extLst>
          </p:cNvPr>
          <p:cNvGraphicFramePr>
            <a:graphicFrameLocks noChangeAspect="1"/>
          </p:cNvGraphicFramePr>
          <p:nvPr>
            <p:extLst>
              <p:ext uri="{D42A27DB-BD31-4B8C-83A1-F6EECF244321}">
                <p14:modId xmlns:p14="http://schemas.microsoft.com/office/powerpoint/2010/main" val="1721318524"/>
              </p:ext>
            </p:extLst>
          </p:nvPr>
        </p:nvGraphicFramePr>
        <p:xfrm>
          <a:off x="4098925" y="3187700"/>
          <a:ext cx="3230563" cy="482600"/>
        </p:xfrm>
        <a:graphic>
          <a:graphicData uri="http://schemas.openxmlformats.org/presentationml/2006/ole">
            <mc:AlternateContent xmlns:mc="http://schemas.openxmlformats.org/markup-compatibility/2006">
              <mc:Choice xmlns:v="urn:schemas-microsoft-com:vml" Requires="v">
                <p:oleObj spid="_x0000_s3089" name="Packager Shell Object" showAsIcon="1" r:id="rId5" imgW="3231000" imgH="482400" progId="Package">
                  <p:embed/>
                </p:oleObj>
              </mc:Choice>
              <mc:Fallback>
                <p:oleObj name="Packager Shell Object" showAsIcon="1" r:id="rId5" imgW="3231000" imgH="482400" progId="Package">
                  <p:embed/>
                  <p:pic>
                    <p:nvPicPr>
                      <p:cNvPr id="0" name=""/>
                      <p:cNvPicPr/>
                      <p:nvPr/>
                    </p:nvPicPr>
                    <p:blipFill>
                      <a:blip r:embed="rId6"/>
                      <a:stretch>
                        <a:fillRect/>
                      </a:stretch>
                    </p:blipFill>
                    <p:spPr>
                      <a:xfrm>
                        <a:off x="4098925" y="3187700"/>
                        <a:ext cx="3230563" cy="482600"/>
                      </a:xfrm>
                      <a:prstGeom prst="rect">
                        <a:avLst/>
                      </a:prstGeom>
                    </p:spPr>
                  </p:pic>
                </p:oleObj>
              </mc:Fallback>
            </mc:AlternateContent>
          </a:graphicData>
        </a:graphic>
      </p:graphicFrame>
    </p:spTree>
    <p:extLst>
      <p:ext uri="{BB962C8B-B14F-4D97-AF65-F5344CB8AC3E}">
        <p14:creationId xmlns:p14="http://schemas.microsoft.com/office/powerpoint/2010/main" val="360283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95CE-C11A-44D0-A54F-07FB4133194D}"/>
              </a:ext>
            </a:extLst>
          </p:cNvPr>
          <p:cNvSpPr txBox="1">
            <a:spLocks/>
          </p:cNvSpPr>
          <p:nvPr/>
        </p:nvSpPr>
        <p:spPr>
          <a:xfrm>
            <a:off x="838200" y="1340768"/>
            <a:ext cx="10515600" cy="8640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b="1" dirty="0">
                <a:solidFill>
                  <a:srgbClr val="0070C0"/>
                </a:solidFill>
              </a:rPr>
              <a:t>Literature Review (contd..)</a:t>
            </a:r>
          </a:p>
        </p:txBody>
      </p:sp>
      <p:sp>
        <p:nvSpPr>
          <p:cNvPr id="3" name="Content Placeholder 2">
            <a:extLst>
              <a:ext uri="{FF2B5EF4-FFF2-40B4-BE49-F238E27FC236}">
                <a16:creationId xmlns:a16="http://schemas.microsoft.com/office/drawing/2014/main" id="{BEA9F566-6F06-43F2-8CB4-83C218D460C8}"/>
              </a:ext>
            </a:extLst>
          </p:cNvPr>
          <p:cNvSpPr txBox="1">
            <a:spLocks/>
          </p:cNvSpPr>
          <p:nvPr/>
        </p:nvSpPr>
        <p:spPr>
          <a:xfrm>
            <a:off x="838200" y="2132855"/>
            <a:ext cx="10515600" cy="417646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dirty="0"/>
              <a:t>Here ρ € [-∞, ∞] and</a:t>
            </a:r>
          </a:p>
          <a:p>
            <a:pPr marL="0" indent="0">
              <a:buNone/>
            </a:pPr>
            <a:endParaRPr lang="en-IN" dirty="0"/>
          </a:p>
          <a:p>
            <a:pPr marL="0" indent="0">
              <a:buNone/>
            </a:pPr>
            <a:endParaRPr lang="en-IN" dirty="0"/>
          </a:p>
          <a:p>
            <a:pPr marL="0" indent="0">
              <a:buNone/>
            </a:pPr>
            <a:r>
              <a:rPr lang="en-IN" dirty="0"/>
              <a:t>An improved     transform is given by equation:</a:t>
            </a:r>
          </a:p>
          <a:p>
            <a:pPr marL="0" indent="0">
              <a:buNone/>
            </a:pPr>
            <a:endParaRPr lang="en-IN" dirty="0"/>
          </a:p>
          <a:p>
            <a:pPr marL="0" indent="0">
              <a:buNone/>
            </a:pPr>
            <a:endParaRPr lang="en-IN" dirty="0"/>
          </a:p>
        </p:txBody>
      </p:sp>
      <p:pic>
        <p:nvPicPr>
          <p:cNvPr id="12" name="Picture 11">
            <a:extLst>
              <a:ext uri="{FF2B5EF4-FFF2-40B4-BE49-F238E27FC236}">
                <a16:creationId xmlns:a16="http://schemas.microsoft.com/office/drawing/2014/main" id="{6A76DE51-EEDD-40DF-BA74-280D4FAE0448}"/>
              </a:ext>
            </a:extLst>
          </p:cNvPr>
          <p:cNvPicPr/>
          <p:nvPr/>
        </p:nvPicPr>
        <p:blipFill>
          <a:blip r:embed="rId2"/>
          <a:stretch>
            <a:fillRect/>
          </a:stretch>
        </p:blipFill>
        <p:spPr>
          <a:xfrm>
            <a:off x="1394520" y="2773113"/>
            <a:ext cx="2808312" cy="864096"/>
          </a:xfrm>
          <a:prstGeom prst="rect">
            <a:avLst/>
          </a:prstGeom>
        </p:spPr>
      </p:pic>
      <p:pic>
        <p:nvPicPr>
          <p:cNvPr id="14" name="Picture 13">
            <a:extLst>
              <a:ext uri="{FF2B5EF4-FFF2-40B4-BE49-F238E27FC236}">
                <a16:creationId xmlns:a16="http://schemas.microsoft.com/office/drawing/2014/main" id="{04424E4D-B292-4A66-8E31-120647AC9242}"/>
              </a:ext>
            </a:extLst>
          </p:cNvPr>
          <p:cNvPicPr/>
          <p:nvPr/>
        </p:nvPicPr>
        <p:blipFill>
          <a:blip r:embed="rId3"/>
          <a:stretch>
            <a:fillRect/>
          </a:stretch>
        </p:blipFill>
        <p:spPr>
          <a:xfrm>
            <a:off x="1394520" y="4793952"/>
            <a:ext cx="2952328" cy="864096"/>
          </a:xfrm>
          <a:prstGeom prst="rect">
            <a:avLst/>
          </a:prstGeom>
        </p:spPr>
      </p:pic>
      <p:pic>
        <p:nvPicPr>
          <p:cNvPr id="15" name="Picture 14">
            <a:extLst>
              <a:ext uri="{FF2B5EF4-FFF2-40B4-BE49-F238E27FC236}">
                <a16:creationId xmlns:a16="http://schemas.microsoft.com/office/drawing/2014/main" id="{1860A97E-070C-440C-BDD1-9F8B234ED08C}"/>
              </a:ext>
            </a:extLst>
          </p:cNvPr>
          <p:cNvPicPr/>
          <p:nvPr/>
        </p:nvPicPr>
        <p:blipFill>
          <a:blip r:embed="rId4"/>
          <a:stretch>
            <a:fillRect/>
          </a:stretch>
        </p:blipFill>
        <p:spPr>
          <a:xfrm>
            <a:off x="3050704" y="3953489"/>
            <a:ext cx="360040" cy="378382"/>
          </a:xfrm>
          <a:prstGeom prst="rect">
            <a:avLst/>
          </a:prstGeom>
        </p:spPr>
      </p:pic>
    </p:spTree>
    <p:extLst>
      <p:ext uri="{BB962C8B-B14F-4D97-AF65-F5344CB8AC3E}">
        <p14:creationId xmlns:p14="http://schemas.microsoft.com/office/powerpoint/2010/main" val="276619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Bennett University PPT</Template>
  <TotalTime>349</TotalTime>
  <Words>2488</Words>
  <Application>Microsoft Office PowerPoint</Application>
  <PresentationFormat>Custom</PresentationFormat>
  <Paragraphs>207</Paragraphs>
  <Slides>49</Slides>
  <Notes>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6" baseType="lpstr">
      <vt:lpstr>Arial</vt:lpstr>
      <vt:lpstr>Lato Black</vt:lpstr>
      <vt:lpstr>Lato Medium</vt:lpstr>
      <vt:lpstr>Calibri</vt:lpstr>
      <vt:lpstr>Office Theme</vt:lpstr>
      <vt:lpstr>Custom Design</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69</cp:revision>
  <dcterms:created xsi:type="dcterms:W3CDTF">2018-10-24T04:44:18Z</dcterms:created>
  <dcterms:modified xsi:type="dcterms:W3CDTF">2018-12-07T06:51:05Z</dcterms:modified>
</cp:coreProperties>
</file>